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diagrams/layout1.xml" ContentType="application/vnd.openxmlformats-officedocument.drawingml.diagram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Default Extension="jpeg" ContentType="image/jpeg"/>
  <Override PartName="/ppt/slideLayouts/slideLayout3.xml" ContentType="application/vnd.openxmlformats-officedocument.presentationml.slideLayout+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gif" ContentType="image/gif"/>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diagrams/data1.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7" r:id="rId1"/>
  </p:sldMasterIdLst>
  <p:sldIdLst>
    <p:sldId id="256" r:id="rId2"/>
    <p:sldId id="257" r:id="rId3"/>
    <p:sldId id="335" r:id="rId4"/>
    <p:sldId id="258" r:id="rId5"/>
    <p:sldId id="259" r:id="rId6"/>
    <p:sldId id="260" r:id="rId7"/>
    <p:sldId id="261" r:id="rId8"/>
    <p:sldId id="262" r:id="rId9"/>
    <p:sldId id="264" r:id="rId10"/>
    <p:sldId id="263" r:id="rId11"/>
    <p:sldId id="336" r:id="rId12"/>
    <p:sldId id="265" r:id="rId13"/>
    <p:sldId id="266" r:id="rId14"/>
    <p:sldId id="273" r:id="rId15"/>
    <p:sldId id="268" r:id="rId16"/>
    <p:sldId id="272" r:id="rId17"/>
    <p:sldId id="269" r:id="rId18"/>
    <p:sldId id="277" r:id="rId19"/>
    <p:sldId id="270" r:id="rId20"/>
    <p:sldId id="274" r:id="rId21"/>
    <p:sldId id="275" r:id="rId22"/>
    <p:sldId id="276" r:id="rId23"/>
    <p:sldId id="278" r:id="rId24"/>
    <p:sldId id="279"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5" r:id="rId39"/>
    <p:sldId id="296" r:id="rId40"/>
    <p:sldId id="297" r:id="rId41"/>
    <p:sldId id="298" r:id="rId42"/>
    <p:sldId id="300" r:id="rId43"/>
    <p:sldId id="301" r:id="rId44"/>
    <p:sldId id="302" r:id="rId45"/>
    <p:sldId id="333" r:id="rId46"/>
    <p:sldId id="303" r:id="rId47"/>
    <p:sldId id="304" r:id="rId48"/>
    <p:sldId id="305" r:id="rId49"/>
    <p:sldId id="307" r:id="rId50"/>
    <p:sldId id="308" r:id="rId51"/>
    <p:sldId id="309" r:id="rId52"/>
    <p:sldId id="310" r:id="rId53"/>
    <p:sldId id="312" r:id="rId54"/>
    <p:sldId id="313" r:id="rId55"/>
    <p:sldId id="334" r:id="rId56"/>
    <p:sldId id="315" r:id="rId57"/>
    <p:sldId id="316" r:id="rId58"/>
    <p:sldId id="317" r:id="rId59"/>
    <p:sldId id="318" r:id="rId60"/>
    <p:sldId id="319" r:id="rId61"/>
    <p:sldId id="320" r:id="rId62"/>
    <p:sldId id="321" r:id="rId63"/>
    <p:sldId id="322" r:id="rId64"/>
    <p:sldId id="323" r:id="rId65"/>
    <p:sldId id="324" r:id="rId66"/>
    <p:sldId id="325" r:id="rId67"/>
    <p:sldId id="326" r:id="rId68"/>
    <p:sldId id="327" r:id="rId69"/>
    <p:sldId id="328" r:id="rId70"/>
    <p:sldId id="331" r:id="rId71"/>
    <p:sldId id="330" r:id="rId72"/>
    <p:sldId id="332" r:id="rId7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80" d="100"/>
          <a:sy n="80" d="100"/>
        </p:scale>
        <p:origin x="-858" y="7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3E0EE4-BAA6-4D03-BF50-386909E3C454}"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IN"/>
        </a:p>
      </dgm:t>
    </dgm:pt>
    <dgm:pt modelId="{AFE93806-0D20-4A8F-8121-00A0C0D88048}">
      <dgm:prSet phldrT="[Text]"/>
      <dgm:spPr/>
      <dgm:t>
        <a:bodyPr/>
        <a:lstStyle/>
        <a:p>
          <a:r>
            <a:rPr lang="en-IN" dirty="0" smtClean="0"/>
            <a:t>Genetic </a:t>
          </a:r>
          <a:endParaRPr lang="en-IN" dirty="0"/>
        </a:p>
      </dgm:t>
    </dgm:pt>
    <dgm:pt modelId="{3E25C9A0-784D-4CC1-A92F-1C2ECFC82000}" type="parTrans" cxnId="{0087970F-EAA1-4D85-A0AA-6557262CB50E}">
      <dgm:prSet/>
      <dgm:spPr/>
      <dgm:t>
        <a:bodyPr/>
        <a:lstStyle/>
        <a:p>
          <a:endParaRPr lang="en-IN"/>
        </a:p>
      </dgm:t>
    </dgm:pt>
    <dgm:pt modelId="{2FE251B8-6CF1-4876-9D7E-7A7B14DA10A7}" type="sibTrans" cxnId="{0087970F-EAA1-4D85-A0AA-6557262CB50E}">
      <dgm:prSet/>
      <dgm:spPr/>
      <dgm:t>
        <a:bodyPr/>
        <a:lstStyle/>
        <a:p>
          <a:endParaRPr lang="en-IN"/>
        </a:p>
      </dgm:t>
    </dgm:pt>
    <dgm:pt modelId="{8C4A1B28-4483-40FE-8EDC-48524F611AAF}">
      <dgm:prSet phldrT="[Text]"/>
      <dgm:spPr/>
      <dgm:t>
        <a:bodyPr/>
        <a:lstStyle/>
        <a:p>
          <a:r>
            <a:rPr lang="en-IN" dirty="0" smtClean="0"/>
            <a:t>Genes within same species show variation</a:t>
          </a:r>
          <a:endParaRPr lang="en-IN" dirty="0"/>
        </a:p>
      </dgm:t>
    </dgm:pt>
    <dgm:pt modelId="{1B24EF0D-14FC-4086-AB2B-6FF0119DE737}" type="parTrans" cxnId="{9950E657-995B-489A-9CBD-76D258DA1518}">
      <dgm:prSet/>
      <dgm:spPr/>
      <dgm:t>
        <a:bodyPr/>
        <a:lstStyle/>
        <a:p>
          <a:endParaRPr lang="en-IN"/>
        </a:p>
      </dgm:t>
    </dgm:pt>
    <dgm:pt modelId="{9D4C4039-CF17-4E6E-8643-B885A2F210B5}" type="sibTrans" cxnId="{9950E657-995B-489A-9CBD-76D258DA1518}">
      <dgm:prSet/>
      <dgm:spPr/>
      <dgm:t>
        <a:bodyPr/>
        <a:lstStyle/>
        <a:p>
          <a:endParaRPr lang="en-IN"/>
        </a:p>
      </dgm:t>
    </dgm:pt>
    <dgm:pt modelId="{8AEAA501-E47E-4228-A29A-EFCDA8711148}">
      <dgm:prSet phldrT="[Text]"/>
      <dgm:spPr/>
      <dgm:t>
        <a:bodyPr/>
        <a:lstStyle/>
        <a:p>
          <a:r>
            <a:rPr lang="en-IN" dirty="0" smtClean="0"/>
            <a:t>E.g. Colour &amp; sizes of Rose . </a:t>
          </a:r>
          <a:r>
            <a:rPr lang="en-IN" dirty="0" err="1" smtClean="0"/>
            <a:t>Oryza</a:t>
          </a:r>
          <a:r>
            <a:rPr lang="en-IN" dirty="0" smtClean="0"/>
            <a:t> </a:t>
          </a:r>
          <a:r>
            <a:rPr lang="en-IN" dirty="0" err="1" smtClean="0"/>
            <a:t>sativa</a:t>
          </a:r>
          <a:r>
            <a:rPr lang="en-IN" dirty="0" smtClean="0"/>
            <a:t> (Rice) has more than 5000 varieties.</a:t>
          </a:r>
          <a:endParaRPr lang="en-IN" dirty="0"/>
        </a:p>
      </dgm:t>
    </dgm:pt>
    <dgm:pt modelId="{AE390335-DD5D-49EC-8714-26469F2828B0}" type="parTrans" cxnId="{0728FBDE-4DC3-4849-B82D-AFC70210EBB3}">
      <dgm:prSet/>
      <dgm:spPr/>
      <dgm:t>
        <a:bodyPr/>
        <a:lstStyle/>
        <a:p>
          <a:endParaRPr lang="en-IN"/>
        </a:p>
      </dgm:t>
    </dgm:pt>
    <dgm:pt modelId="{498910E3-C58F-4833-839B-F523191A8FBE}" type="sibTrans" cxnId="{0728FBDE-4DC3-4849-B82D-AFC70210EBB3}">
      <dgm:prSet/>
      <dgm:spPr/>
      <dgm:t>
        <a:bodyPr/>
        <a:lstStyle/>
        <a:p>
          <a:endParaRPr lang="en-IN"/>
        </a:p>
      </dgm:t>
    </dgm:pt>
    <dgm:pt modelId="{165DD56B-E42B-4DA7-81D3-5F068EFE7A9B}">
      <dgm:prSet phldrT="[Text]"/>
      <dgm:spPr/>
      <dgm:t>
        <a:bodyPr/>
        <a:lstStyle/>
        <a:p>
          <a:r>
            <a:rPr lang="en-IN" dirty="0" smtClean="0"/>
            <a:t>Species </a:t>
          </a:r>
          <a:endParaRPr lang="en-IN" dirty="0"/>
        </a:p>
      </dgm:t>
    </dgm:pt>
    <dgm:pt modelId="{3428A241-1364-4C21-BABA-86B573A1F96D}" type="parTrans" cxnId="{99D92F8E-CF5B-4501-8460-2E5F006A108A}">
      <dgm:prSet/>
      <dgm:spPr/>
      <dgm:t>
        <a:bodyPr/>
        <a:lstStyle/>
        <a:p>
          <a:endParaRPr lang="en-IN"/>
        </a:p>
      </dgm:t>
    </dgm:pt>
    <dgm:pt modelId="{7F35C73B-ACED-4400-A07B-1BA7D066874F}" type="sibTrans" cxnId="{99D92F8E-CF5B-4501-8460-2E5F006A108A}">
      <dgm:prSet/>
      <dgm:spPr/>
      <dgm:t>
        <a:bodyPr/>
        <a:lstStyle/>
        <a:p>
          <a:endParaRPr lang="en-IN"/>
        </a:p>
      </dgm:t>
    </dgm:pt>
    <dgm:pt modelId="{3D0E0E34-A8A2-424F-A079-0B317314428F}">
      <dgm:prSet phldrT="[Text]"/>
      <dgm:spPr/>
      <dgm:t>
        <a:bodyPr/>
        <a:lstStyle/>
        <a:p>
          <a:r>
            <a:rPr lang="en-IN" dirty="0" smtClean="0"/>
            <a:t>Represents species richness &amp; abundance in a community</a:t>
          </a:r>
          <a:endParaRPr lang="en-IN" dirty="0"/>
        </a:p>
      </dgm:t>
    </dgm:pt>
    <dgm:pt modelId="{166099E6-B07C-4232-A87C-25C045D9971F}" type="parTrans" cxnId="{32988B23-235D-4024-B112-759C0BAAA33B}">
      <dgm:prSet/>
      <dgm:spPr/>
      <dgm:t>
        <a:bodyPr/>
        <a:lstStyle/>
        <a:p>
          <a:endParaRPr lang="en-IN"/>
        </a:p>
      </dgm:t>
    </dgm:pt>
    <dgm:pt modelId="{71FF7C56-E37A-4AF7-9BEC-2D288381ADF6}" type="sibTrans" cxnId="{32988B23-235D-4024-B112-759C0BAAA33B}">
      <dgm:prSet/>
      <dgm:spPr/>
      <dgm:t>
        <a:bodyPr/>
        <a:lstStyle/>
        <a:p>
          <a:endParaRPr lang="en-IN"/>
        </a:p>
      </dgm:t>
    </dgm:pt>
    <dgm:pt modelId="{C814CC47-2B36-4294-92CF-0B6BC531B115}">
      <dgm:prSet phldrT="[Text]"/>
      <dgm:spPr/>
      <dgm:t>
        <a:bodyPr/>
        <a:lstStyle/>
        <a:p>
          <a:r>
            <a:rPr lang="en-IN" dirty="0" smtClean="0"/>
            <a:t>No. of plants, animals, birds in an area.</a:t>
          </a:r>
          <a:endParaRPr lang="en-IN" dirty="0"/>
        </a:p>
      </dgm:t>
    </dgm:pt>
    <dgm:pt modelId="{62DBBFE5-AF8B-4D08-AEC5-1548ECCBDE1C}" type="parTrans" cxnId="{08C110D5-9C22-4E0D-990C-B6363D2A9664}">
      <dgm:prSet/>
      <dgm:spPr/>
      <dgm:t>
        <a:bodyPr/>
        <a:lstStyle/>
        <a:p>
          <a:endParaRPr lang="en-IN"/>
        </a:p>
      </dgm:t>
    </dgm:pt>
    <dgm:pt modelId="{4882A711-52B4-4457-9BDE-D11CF35D0FED}" type="sibTrans" cxnId="{08C110D5-9C22-4E0D-990C-B6363D2A9664}">
      <dgm:prSet/>
      <dgm:spPr/>
      <dgm:t>
        <a:bodyPr/>
        <a:lstStyle/>
        <a:p>
          <a:endParaRPr lang="en-IN"/>
        </a:p>
      </dgm:t>
    </dgm:pt>
    <dgm:pt modelId="{4395BA34-6C7A-48E2-BB43-9309D54689F6}">
      <dgm:prSet phldrT="[Text]"/>
      <dgm:spPr/>
      <dgm:t>
        <a:bodyPr/>
        <a:lstStyle/>
        <a:p>
          <a:r>
            <a:rPr lang="en-IN" dirty="0" smtClean="0"/>
            <a:t>Ecosystem </a:t>
          </a:r>
          <a:endParaRPr lang="en-IN" dirty="0"/>
        </a:p>
      </dgm:t>
    </dgm:pt>
    <dgm:pt modelId="{5C8B35FC-9022-42FD-AC50-5F78D3837D0E}" type="parTrans" cxnId="{E843FB49-9282-475B-A9A6-F12DC94BDB74}">
      <dgm:prSet/>
      <dgm:spPr/>
      <dgm:t>
        <a:bodyPr/>
        <a:lstStyle/>
        <a:p>
          <a:endParaRPr lang="en-IN"/>
        </a:p>
      </dgm:t>
    </dgm:pt>
    <dgm:pt modelId="{751F522A-9D2C-4417-A6B0-639BD19F366C}" type="sibTrans" cxnId="{E843FB49-9282-475B-A9A6-F12DC94BDB74}">
      <dgm:prSet/>
      <dgm:spPr/>
      <dgm:t>
        <a:bodyPr/>
        <a:lstStyle/>
        <a:p>
          <a:endParaRPr lang="en-IN"/>
        </a:p>
      </dgm:t>
    </dgm:pt>
    <dgm:pt modelId="{29343574-99A0-4D18-BEC9-014A0F5F41B5}">
      <dgm:prSet phldrT="[Text]"/>
      <dgm:spPr/>
      <dgm:t>
        <a:bodyPr/>
        <a:lstStyle/>
        <a:p>
          <a:r>
            <a:rPr lang="en-IN" dirty="0" smtClean="0"/>
            <a:t>Diversity in complex systems in physical, ecological, food web, nutrient cycling </a:t>
          </a:r>
          <a:endParaRPr lang="en-IN" dirty="0"/>
        </a:p>
      </dgm:t>
    </dgm:pt>
    <dgm:pt modelId="{725750EE-5AD3-43D4-8D9D-6B1956D2615F}" type="parTrans" cxnId="{08205384-A4AE-4182-B0AE-7C4EB62AD63A}">
      <dgm:prSet/>
      <dgm:spPr/>
      <dgm:t>
        <a:bodyPr/>
        <a:lstStyle/>
        <a:p>
          <a:endParaRPr lang="en-IN"/>
        </a:p>
      </dgm:t>
    </dgm:pt>
    <dgm:pt modelId="{7781D097-BEE2-424C-A16D-BD6AAEE5D2EF}" type="sibTrans" cxnId="{08205384-A4AE-4182-B0AE-7C4EB62AD63A}">
      <dgm:prSet/>
      <dgm:spPr/>
      <dgm:t>
        <a:bodyPr/>
        <a:lstStyle/>
        <a:p>
          <a:endParaRPr lang="en-IN"/>
        </a:p>
      </dgm:t>
    </dgm:pt>
    <dgm:pt modelId="{5914848F-040E-454D-8E30-B317EBC10DA9}">
      <dgm:prSet phldrT="[Text]"/>
      <dgm:spPr/>
      <dgm:t>
        <a:bodyPr/>
        <a:lstStyle/>
        <a:p>
          <a:r>
            <a:rPr lang="en-IN" dirty="0" smtClean="0"/>
            <a:t>Diversity in forest</a:t>
          </a:r>
          <a:endParaRPr lang="en-IN" dirty="0"/>
        </a:p>
      </dgm:t>
    </dgm:pt>
    <dgm:pt modelId="{564048AD-9AA9-440B-818A-4A3B0A8171F6}" type="parTrans" cxnId="{08EF898F-84E0-4898-A945-5CE8B4EF96A9}">
      <dgm:prSet/>
      <dgm:spPr/>
      <dgm:t>
        <a:bodyPr/>
        <a:lstStyle/>
        <a:p>
          <a:endParaRPr lang="en-IN"/>
        </a:p>
      </dgm:t>
    </dgm:pt>
    <dgm:pt modelId="{9AA59DE8-9675-4F40-94E9-11D2E599A279}" type="sibTrans" cxnId="{08EF898F-84E0-4898-A945-5CE8B4EF96A9}">
      <dgm:prSet/>
      <dgm:spPr/>
      <dgm:t>
        <a:bodyPr/>
        <a:lstStyle/>
        <a:p>
          <a:endParaRPr lang="en-IN"/>
        </a:p>
      </dgm:t>
    </dgm:pt>
    <dgm:pt modelId="{7A92F60D-AC26-4795-9029-0D7DB53547F6}">
      <dgm:prSet phldrT="[Text]"/>
      <dgm:spPr/>
      <dgm:t>
        <a:bodyPr/>
        <a:lstStyle/>
        <a:p>
          <a:endParaRPr lang="en-IN" dirty="0"/>
        </a:p>
      </dgm:t>
    </dgm:pt>
    <dgm:pt modelId="{DE2550B3-B84A-40AE-BD7B-5D86B4B5A516}" type="parTrans" cxnId="{588EAB0C-BC63-4903-9EC8-79BF66926BC8}">
      <dgm:prSet/>
      <dgm:spPr/>
      <dgm:t>
        <a:bodyPr/>
        <a:lstStyle/>
        <a:p>
          <a:endParaRPr lang="en-US"/>
        </a:p>
      </dgm:t>
    </dgm:pt>
    <dgm:pt modelId="{7E733483-DFE1-4493-BB39-527C6700CABD}" type="sibTrans" cxnId="{588EAB0C-BC63-4903-9EC8-79BF66926BC8}">
      <dgm:prSet/>
      <dgm:spPr/>
      <dgm:t>
        <a:bodyPr/>
        <a:lstStyle/>
        <a:p>
          <a:endParaRPr lang="en-US"/>
        </a:p>
      </dgm:t>
    </dgm:pt>
    <dgm:pt modelId="{9544803C-821A-4BC1-B5F4-4A7C74B68A54}">
      <dgm:prSet phldrT="[Text]"/>
      <dgm:spPr/>
      <dgm:t>
        <a:bodyPr/>
        <a:lstStyle/>
        <a:p>
          <a:r>
            <a:rPr lang="en-IN" dirty="0" err="1" smtClean="0"/>
            <a:t>Eg</a:t>
          </a:r>
          <a:r>
            <a:rPr lang="en-IN" dirty="0" smtClean="0"/>
            <a:t>. Forests ecosystem variability: Tropical, Deciduous, temperate, coniferous, arid etc.</a:t>
          </a:r>
          <a:endParaRPr lang="en-IN" dirty="0"/>
        </a:p>
      </dgm:t>
    </dgm:pt>
    <dgm:pt modelId="{D1BBE56A-9D79-4095-A21A-3BFCCDCF1F2C}" type="parTrans" cxnId="{7AC95CB1-3D82-422F-AF51-8ED82543ED92}">
      <dgm:prSet/>
      <dgm:spPr/>
      <dgm:t>
        <a:bodyPr/>
        <a:lstStyle/>
        <a:p>
          <a:endParaRPr lang="en-US"/>
        </a:p>
      </dgm:t>
    </dgm:pt>
    <dgm:pt modelId="{9ACB9E7A-C512-4830-8CD3-E8715AC4B930}" type="sibTrans" cxnId="{7AC95CB1-3D82-422F-AF51-8ED82543ED92}">
      <dgm:prSet/>
      <dgm:spPr/>
      <dgm:t>
        <a:bodyPr/>
        <a:lstStyle/>
        <a:p>
          <a:endParaRPr lang="en-US"/>
        </a:p>
      </dgm:t>
    </dgm:pt>
    <dgm:pt modelId="{B055D4B4-1494-45BD-8AA4-83C05E6FD482}">
      <dgm:prSet phldrT="[Text]"/>
      <dgm:spPr/>
      <dgm:t>
        <a:bodyPr/>
        <a:lstStyle/>
        <a:p>
          <a:r>
            <a:rPr lang="en-IN" dirty="0" err="1" smtClean="0"/>
            <a:t>Eg</a:t>
          </a:r>
          <a:r>
            <a:rPr lang="en-IN" dirty="0" smtClean="0"/>
            <a:t>.  </a:t>
          </a:r>
          <a:r>
            <a:rPr lang="en-IN" dirty="0" err="1" smtClean="0"/>
            <a:t>Panthera</a:t>
          </a:r>
          <a:r>
            <a:rPr lang="en-IN" dirty="0" smtClean="0"/>
            <a:t> family variability: P. Leo, P. Tigris, P. </a:t>
          </a:r>
          <a:r>
            <a:rPr lang="en-IN" dirty="0" err="1" smtClean="0"/>
            <a:t>Pardus</a:t>
          </a:r>
          <a:endParaRPr lang="en-IN" dirty="0"/>
        </a:p>
      </dgm:t>
    </dgm:pt>
    <dgm:pt modelId="{30478332-5CB6-434D-8A9E-4C8D95AD0E04}" type="parTrans" cxnId="{B41985B9-CA69-4020-9FC3-28B033A45BF7}">
      <dgm:prSet/>
      <dgm:spPr/>
      <dgm:t>
        <a:bodyPr/>
        <a:lstStyle/>
        <a:p>
          <a:endParaRPr lang="en-US"/>
        </a:p>
      </dgm:t>
    </dgm:pt>
    <dgm:pt modelId="{16D2C399-0E64-41CA-BE70-37957FD674A2}" type="sibTrans" cxnId="{B41985B9-CA69-4020-9FC3-28B033A45BF7}">
      <dgm:prSet/>
      <dgm:spPr/>
      <dgm:t>
        <a:bodyPr/>
        <a:lstStyle/>
        <a:p>
          <a:endParaRPr lang="en-US"/>
        </a:p>
      </dgm:t>
    </dgm:pt>
    <dgm:pt modelId="{D842728D-6B41-493B-8E18-B82D08CB73F8}" type="pres">
      <dgm:prSet presAssocID="{243E0EE4-BAA6-4D03-BF50-386909E3C454}" presName="Name0" presStyleCnt="0">
        <dgm:presLayoutVars>
          <dgm:dir/>
          <dgm:resizeHandles val="exact"/>
        </dgm:presLayoutVars>
      </dgm:prSet>
      <dgm:spPr/>
      <dgm:t>
        <a:bodyPr/>
        <a:lstStyle/>
        <a:p>
          <a:endParaRPr lang="en-IN"/>
        </a:p>
      </dgm:t>
    </dgm:pt>
    <dgm:pt modelId="{656F4AFE-F157-4AB1-B3CA-E1B32A27738E}" type="pres">
      <dgm:prSet presAssocID="{AFE93806-0D20-4A8F-8121-00A0C0D88048}" presName="node" presStyleLbl="node1" presStyleIdx="0" presStyleCnt="3" custScaleX="122973">
        <dgm:presLayoutVars>
          <dgm:bulletEnabled val="1"/>
        </dgm:presLayoutVars>
      </dgm:prSet>
      <dgm:spPr/>
      <dgm:t>
        <a:bodyPr/>
        <a:lstStyle/>
        <a:p>
          <a:endParaRPr lang="en-IN"/>
        </a:p>
      </dgm:t>
    </dgm:pt>
    <dgm:pt modelId="{6439A67D-B9C0-421A-8763-26457461EB32}" type="pres">
      <dgm:prSet presAssocID="{2FE251B8-6CF1-4876-9D7E-7A7B14DA10A7}" presName="sibTrans" presStyleCnt="0"/>
      <dgm:spPr/>
    </dgm:pt>
    <dgm:pt modelId="{1AB56637-A2F7-40CE-881F-DD58E4C03ACF}" type="pres">
      <dgm:prSet presAssocID="{165DD56B-E42B-4DA7-81D3-5F068EFE7A9B}" presName="node" presStyleLbl="node1" presStyleIdx="1" presStyleCnt="3" custScaleX="116624">
        <dgm:presLayoutVars>
          <dgm:bulletEnabled val="1"/>
        </dgm:presLayoutVars>
      </dgm:prSet>
      <dgm:spPr/>
      <dgm:t>
        <a:bodyPr/>
        <a:lstStyle/>
        <a:p>
          <a:endParaRPr lang="en-IN"/>
        </a:p>
      </dgm:t>
    </dgm:pt>
    <dgm:pt modelId="{729E852D-E3B2-40E3-8163-00477CE448D9}" type="pres">
      <dgm:prSet presAssocID="{7F35C73B-ACED-4400-A07B-1BA7D066874F}" presName="sibTrans" presStyleCnt="0"/>
      <dgm:spPr/>
    </dgm:pt>
    <dgm:pt modelId="{E569A2E4-BDC2-416A-97FB-593123A9E5FD}" type="pres">
      <dgm:prSet presAssocID="{4395BA34-6C7A-48E2-BB43-9309D54689F6}" presName="node" presStyleLbl="node1" presStyleIdx="2" presStyleCnt="3" custScaleX="125353">
        <dgm:presLayoutVars>
          <dgm:bulletEnabled val="1"/>
        </dgm:presLayoutVars>
      </dgm:prSet>
      <dgm:spPr/>
      <dgm:t>
        <a:bodyPr/>
        <a:lstStyle/>
        <a:p>
          <a:endParaRPr lang="en-IN"/>
        </a:p>
      </dgm:t>
    </dgm:pt>
  </dgm:ptLst>
  <dgm:cxnLst>
    <dgm:cxn modelId="{D3DFE1C8-B68F-42F1-A56A-07C610CA7F1A}" type="presOf" srcId="{7A92F60D-AC26-4795-9029-0D7DB53547F6}" destId="{E569A2E4-BDC2-416A-97FB-593123A9E5FD}" srcOrd="0" destOrd="4" presId="urn:microsoft.com/office/officeart/2005/8/layout/hList6"/>
    <dgm:cxn modelId="{32988B23-235D-4024-B112-759C0BAAA33B}" srcId="{165DD56B-E42B-4DA7-81D3-5F068EFE7A9B}" destId="{3D0E0E34-A8A2-424F-A079-0B317314428F}" srcOrd="0" destOrd="0" parTransId="{166099E6-B07C-4232-A87C-25C045D9971F}" sibTransId="{71FF7C56-E37A-4AF7-9BEC-2D288381ADF6}"/>
    <dgm:cxn modelId="{9950E657-995B-489A-9CBD-76D258DA1518}" srcId="{AFE93806-0D20-4A8F-8121-00A0C0D88048}" destId="{8C4A1B28-4483-40FE-8EDC-48524F611AAF}" srcOrd="0" destOrd="0" parTransId="{1B24EF0D-14FC-4086-AB2B-6FF0119DE737}" sibTransId="{9D4C4039-CF17-4E6E-8643-B885A2F210B5}"/>
    <dgm:cxn modelId="{99B68DFA-BF57-46C7-BE42-D7288A713748}" type="presOf" srcId="{243E0EE4-BAA6-4D03-BF50-386909E3C454}" destId="{D842728D-6B41-493B-8E18-B82D08CB73F8}" srcOrd="0" destOrd="0" presId="urn:microsoft.com/office/officeart/2005/8/layout/hList6"/>
    <dgm:cxn modelId="{B41985B9-CA69-4020-9FC3-28B033A45BF7}" srcId="{165DD56B-E42B-4DA7-81D3-5F068EFE7A9B}" destId="{B055D4B4-1494-45BD-8AA4-83C05E6FD482}" srcOrd="2" destOrd="0" parTransId="{30478332-5CB6-434D-8A9E-4C8D95AD0E04}" sibTransId="{16D2C399-0E64-41CA-BE70-37957FD674A2}"/>
    <dgm:cxn modelId="{C607DDCA-A6F5-4CCF-946E-DC1D6890A93A}" type="presOf" srcId="{B055D4B4-1494-45BD-8AA4-83C05E6FD482}" destId="{1AB56637-A2F7-40CE-881F-DD58E4C03ACF}" srcOrd="0" destOrd="3" presId="urn:microsoft.com/office/officeart/2005/8/layout/hList6"/>
    <dgm:cxn modelId="{7B32CB47-7751-4B34-B942-66F23690CC4F}" type="presOf" srcId="{5914848F-040E-454D-8E30-B317EBC10DA9}" destId="{E569A2E4-BDC2-416A-97FB-593123A9E5FD}" srcOrd="0" destOrd="2" presId="urn:microsoft.com/office/officeart/2005/8/layout/hList6"/>
    <dgm:cxn modelId="{52D3EE40-F954-404B-AADB-CB0C7B5A8749}" type="presOf" srcId="{165DD56B-E42B-4DA7-81D3-5F068EFE7A9B}" destId="{1AB56637-A2F7-40CE-881F-DD58E4C03ACF}" srcOrd="0" destOrd="0" presId="urn:microsoft.com/office/officeart/2005/8/layout/hList6"/>
    <dgm:cxn modelId="{7EF85F7E-55BA-488F-A50F-BCE0968CFF66}" type="presOf" srcId="{4395BA34-6C7A-48E2-BB43-9309D54689F6}" destId="{E569A2E4-BDC2-416A-97FB-593123A9E5FD}" srcOrd="0" destOrd="0" presId="urn:microsoft.com/office/officeart/2005/8/layout/hList6"/>
    <dgm:cxn modelId="{1BFE8BB8-DC03-45D6-8E1A-9637CDFDF6BF}" type="presOf" srcId="{3D0E0E34-A8A2-424F-A079-0B317314428F}" destId="{1AB56637-A2F7-40CE-881F-DD58E4C03ACF}" srcOrd="0" destOrd="1" presId="urn:microsoft.com/office/officeart/2005/8/layout/hList6"/>
    <dgm:cxn modelId="{904CCE6C-AE55-46F4-BC90-D39588A726D5}" type="presOf" srcId="{29343574-99A0-4D18-BEC9-014A0F5F41B5}" destId="{E569A2E4-BDC2-416A-97FB-593123A9E5FD}" srcOrd="0" destOrd="1" presId="urn:microsoft.com/office/officeart/2005/8/layout/hList6"/>
    <dgm:cxn modelId="{0087970F-EAA1-4D85-A0AA-6557262CB50E}" srcId="{243E0EE4-BAA6-4D03-BF50-386909E3C454}" destId="{AFE93806-0D20-4A8F-8121-00A0C0D88048}" srcOrd="0" destOrd="0" parTransId="{3E25C9A0-784D-4CC1-A92F-1C2ECFC82000}" sibTransId="{2FE251B8-6CF1-4876-9D7E-7A7B14DA10A7}"/>
    <dgm:cxn modelId="{92451C61-1466-4AC4-B268-E3A93BCFB5E6}" type="presOf" srcId="{AFE93806-0D20-4A8F-8121-00A0C0D88048}" destId="{656F4AFE-F157-4AB1-B3CA-E1B32A27738E}" srcOrd="0" destOrd="0" presId="urn:microsoft.com/office/officeart/2005/8/layout/hList6"/>
    <dgm:cxn modelId="{6699A3C3-A075-43E0-9E33-785BC6F9ADC6}" type="presOf" srcId="{9544803C-821A-4BC1-B5F4-4A7C74B68A54}" destId="{E569A2E4-BDC2-416A-97FB-593123A9E5FD}" srcOrd="0" destOrd="3" presId="urn:microsoft.com/office/officeart/2005/8/layout/hList6"/>
    <dgm:cxn modelId="{7C56D914-F145-4648-A907-6A54C6B4BD3F}" type="presOf" srcId="{8C4A1B28-4483-40FE-8EDC-48524F611AAF}" destId="{656F4AFE-F157-4AB1-B3CA-E1B32A27738E}" srcOrd="0" destOrd="1" presId="urn:microsoft.com/office/officeart/2005/8/layout/hList6"/>
    <dgm:cxn modelId="{DFF9ABB9-921B-4078-B616-12F1684E2AD7}" type="presOf" srcId="{C814CC47-2B36-4294-92CF-0B6BC531B115}" destId="{1AB56637-A2F7-40CE-881F-DD58E4C03ACF}" srcOrd="0" destOrd="2" presId="urn:microsoft.com/office/officeart/2005/8/layout/hList6"/>
    <dgm:cxn modelId="{7AC95CB1-3D82-422F-AF51-8ED82543ED92}" srcId="{4395BA34-6C7A-48E2-BB43-9309D54689F6}" destId="{9544803C-821A-4BC1-B5F4-4A7C74B68A54}" srcOrd="2" destOrd="0" parTransId="{D1BBE56A-9D79-4095-A21A-3BFCCDCF1F2C}" sibTransId="{9ACB9E7A-C512-4830-8CD3-E8715AC4B930}"/>
    <dgm:cxn modelId="{08205384-A4AE-4182-B0AE-7C4EB62AD63A}" srcId="{4395BA34-6C7A-48E2-BB43-9309D54689F6}" destId="{29343574-99A0-4D18-BEC9-014A0F5F41B5}" srcOrd="0" destOrd="0" parTransId="{725750EE-5AD3-43D4-8D9D-6B1956D2615F}" sibTransId="{7781D097-BEE2-424C-A16D-BD6AAEE5D2EF}"/>
    <dgm:cxn modelId="{588EAB0C-BC63-4903-9EC8-79BF66926BC8}" srcId="{4395BA34-6C7A-48E2-BB43-9309D54689F6}" destId="{7A92F60D-AC26-4795-9029-0D7DB53547F6}" srcOrd="3" destOrd="0" parTransId="{DE2550B3-B84A-40AE-BD7B-5D86B4B5A516}" sibTransId="{7E733483-DFE1-4493-BB39-527C6700CABD}"/>
    <dgm:cxn modelId="{99D92F8E-CF5B-4501-8460-2E5F006A108A}" srcId="{243E0EE4-BAA6-4D03-BF50-386909E3C454}" destId="{165DD56B-E42B-4DA7-81D3-5F068EFE7A9B}" srcOrd="1" destOrd="0" parTransId="{3428A241-1364-4C21-BABA-86B573A1F96D}" sibTransId="{7F35C73B-ACED-4400-A07B-1BA7D066874F}"/>
    <dgm:cxn modelId="{0728FBDE-4DC3-4849-B82D-AFC70210EBB3}" srcId="{AFE93806-0D20-4A8F-8121-00A0C0D88048}" destId="{8AEAA501-E47E-4228-A29A-EFCDA8711148}" srcOrd="1" destOrd="0" parTransId="{AE390335-DD5D-49EC-8714-26469F2828B0}" sibTransId="{498910E3-C58F-4833-839B-F523191A8FBE}"/>
    <dgm:cxn modelId="{08EF898F-84E0-4898-A945-5CE8B4EF96A9}" srcId="{4395BA34-6C7A-48E2-BB43-9309D54689F6}" destId="{5914848F-040E-454D-8E30-B317EBC10DA9}" srcOrd="1" destOrd="0" parTransId="{564048AD-9AA9-440B-818A-4A3B0A8171F6}" sibTransId="{9AA59DE8-9675-4F40-94E9-11D2E599A279}"/>
    <dgm:cxn modelId="{70835C87-BA11-44A7-9EB0-74B6CE27B0F9}" type="presOf" srcId="{8AEAA501-E47E-4228-A29A-EFCDA8711148}" destId="{656F4AFE-F157-4AB1-B3CA-E1B32A27738E}" srcOrd="0" destOrd="2" presId="urn:microsoft.com/office/officeart/2005/8/layout/hList6"/>
    <dgm:cxn modelId="{E843FB49-9282-475B-A9A6-F12DC94BDB74}" srcId="{243E0EE4-BAA6-4D03-BF50-386909E3C454}" destId="{4395BA34-6C7A-48E2-BB43-9309D54689F6}" srcOrd="2" destOrd="0" parTransId="{5C8B35FC-9022-42FD-AC50-5F78D3837D0E}" sibTransId="{751F522A-9D2C-4417-A6B0-639BD19F366C}"/>
    <dgm:cxn modelId="{08C110D5-9C22-4E0D-990C-B6363D2A9664}" srcId="{165DD56B-E42B-4DA7-81D3-5F068EFE7A9B}" destId="{C814CC47-2B36-4294-92CF-0B6BC531B115}" srcOrd="1" destOrd="0" parTransId="{62DBBFE5-AF8B-4D08-AEC5-1548ECCBDE1C}" sibTransId="{4882A711-52B4-4457-9BDE-D11CF35D0FED}"/>
    <dgm:cxn modelId="{DB6BBDB4-866D-4CE0-9EEC-C9A6DF6D21E9}" type="presParOf" srcId="{D842728D-6B41-493B-8E18-B82D08CB73F8}" destId="{656F4AFE-F157-4AB1-B3CA-E1B32A27738E}" srcOrd="0" destOrd="0" presId="urn:microsoft.com/office/officeart/2005/8/layout/hList6"/>
    <dgm:cxn modelId="{FF4619E4-366A-483F-AAAE-5DBDD0C6D560}" type="presParOf" srcId="{D842728D-6B41-493B-8E18-B82D08CB73F8}" destId="{6439A67D-B9C0-421A-8763-26457461EB32}" srcOrd="1" destOrd="0" presId="urn:microsoft.com/office/officeart/2005/8/layout/hList6"/>
    <dgm:cxn modelId="{7FA3C16D-8C98-4A45-A4F7-58DF7879FF63}" type="presParOf" srcId="{D842728D-6B41-493B-8E18-B82D08CB73F8}" destId="{1AB56637-A2F7-40CE-881F-DD58E4C03ACF}" srcOrd="2" destOrd="0" presId="urn:microsoft.com/office/officeart/2005/8/layout/hList6"/>
    <dgm:cxn modelId="{DBD81DE5-B96C-4EC1-BAA9-5AFA706D6C2C}" type="presParOf" srcId="{D842728D-6B41-493B-8E18-B82D08CB73F8}" destId="{729E852D-E3B2-40E3-8163-00477CE448D9}" srcOrd="3" destOrd="0" presId="urn:microsoft.com/office/officeart/2005/8/layout/hList6"/>
    <dgm:cxn modelId="{A259BDCF-222D-4F72-AABB-8A657FC9F645}" type="presParOf" srcId="{D842728D-6B41-493B-8E18-B82D08CB73F8}" destId="{E569A2E4-BDC2-416A-97FB-593123A9E5FD}" srcOrd="4" destOrd="0" presId="urn:microsoft.com/office/officeart/2005/8/layout/hList6"/>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6F4AFE-F157-4AB1-B3CA-E1B32A27738E}">
      <dsp:nvSpPr>
        <dsp:cNvPr id="0" name=""/>
        <dsp:cNvSpPr/>
      </dsp:nvSpPr>
      <dsp:spPr>
        <a:xfrm rot="16200000">
          <a:off x="-1031430" y="1031573"/>
          <a:ext cx="4800600" cy="2737452"/>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9256" bIns="0" numCol="1" spcCol="1270" anchor="t" anchorCtr="0">
          <a:noAutofit/>
        </a:bodyPr>
        <a:lstStyle/>
        <a:p>
          <a:pPr lvl="0" algn="l" defTabSz="1244600">
            <a:lnSpc>
              <a:spcPct val="90000"/>
            </a:lnSpc>
            <a:spcBef>
              <a:spcPct val="0"/>
            </a:spcBef>
            <a:spcAft>
              <a:spcPct val="35000"/>
            </a:spcAft>
          </a:pPr>
          <a:r>
            <a:rPr lang="en-IN" sz="2800" kern="1200" dirty="0" smtClean="0"/>
            <a:t>Genetic </a:t>
          </a:r>
          <a:endParaRPr lang="en-IN" sz="2800" kern="1200" dirty="0"/>
        </a:p>
        <a:p>
          <a:pPr marL="228600" lvl="1" indent="-228600" algn="l" defTabSz="977900">
            <a:lnSpc>
              <a:spcPct val="90000"/>
            </a:lnSpc>
            <a:spcBef>
              <a:spcPct val="0"/>
            </a:spcBef>
            <a:spcAft>
              <a:spcPct val="15000"/>
            </a:spcAft>
            <a:buChar char="••"/>
          </a:pPr>
          <a:r>
            <a:rPr lang="en-IN" sz="2200" kern="1200" dirty="0" smtClean="0"/>
            <a:t>Genes within same species show variation</a:t>
          </a:r>
          <a:endParaRPr lang="en-IN" sz="2200" kern="1200" dirty="0"/>
        </a:p>
        <a:p>
          <a:pPr marL="228600" lvl="1" indent="-228600" algn="l" defTabSz="977900">
            <a:lnSpc>
              <a:spcPct val="90000"/>
            </a:lnSpc>
            <a:spcBef>
              <a:spcPct val="0"/>
            </a:spcBef>
            <a:spcAft>
              <a:spcPct val="15000"/>
            </a:spcAft>
            <a:buChar char="••"/>
          </a:pPr>
          <a:r>
            <a:rPr lang="en-IN" sz="2200" kern="1200" dirty="0" smtClean="0"/>
            <a:t>E.g. Colour &amp; sizes of Rose</a:t>
          </a:r>
          <a:endParaRPr lang="en-IN" sz="2200" kern="1200" dirty="0"/>
        </a:p>
      </dsp:txBody>
      <dsp:txXfrm rot="5400000">
        <a:off x="144" y="960119"/>
        <a:ext cx="2737452" cy="2880360"/>
      </dsp:txXfrm>
    </dsp:sp>
    <dsp:sp modelId="{1AB56637-A2F7-40CE-881F-DD58E4C03ACF}">
      <dsp:nvSpPr>
        <dsp:cNvPr id="0" name=""/>
        <dsp:cNvSpPr/>
      </dsp:nvSpPr>
      <dsp:spPr>
        <a:xfrm rot="16200000">
          <a:off x="1802309" y="1102240"/>
          <a:ext cx="4800600" cy="259611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9256" bIns="0" numCol="1" spcCol="1270" anchor="t" anchorCtr="0">
          <a:noAutofit/>
        </a:bodyPr>
        <a:lstStyle/>
        <a:p>
          <a:pPr lvl="0" algn="l" defTabSz="1244600">
            <a:lnSpc>
              <a:spcPct val="90000"/>
            </a:lnSpc>
            <a:spcBef>
              <a:spcPct val="0"/>
            </a:spcBef>
            <a:spcAft>
              <a:spcPct val="35000"/>
            </a:spcAft>
          </a:pPr>
          <a:r>
            <a:rPr lang="en-IN" sz="2800" kern="1200" dirty="0" smtClean="0"/>
            <a:t>Species </a:t>
          </a:r>
          <a:endParaRPr lang="en-IN" sz="2800" kern="1200" dirty="0"/>
        </a:p>
        <a:p>
          <a:pPr marL="228600" lvl="1" indent="-228600" algn="l" defTabSz="977900">
            <a:lnSpc>
              <a:spcPct val="90000"/>
            </a:lnSpc>
            <a:spcBef>
              <a:spcPct val="0"/>
            </a:spcBef>
            <a:spcAft>
              <a:spcPct val="15000"/>
            </a:spcAft>
            <a:buChar char="••"/>
          </a:pPr>
          <a:r>
            <a:rPr lang="en-IN" sz="2200" kern="1200" dirty="0" smtClean="0"/>
            <a:t>Represents species richness &amp; abundance in a community</a:t>
          </a:r>
          <a:endParaRPr lang="en-IN" sz="2200" kern="1200" dirty="0"/>
        </a:p>
        <a:p>
          <a:pPr marL="228600" lvl="1" indent="-228600" algn="l" defTabSz="977900">
            <a:lnSpc>
              <a:spcPct val="90000"/>
            </a:lnSpc>
            <a:spcBef>
              <a:spcPct val="0"/>
            </a:spcBef>
            <a:spcAft>
              <a:spcPct val="15000"/>
            </a:spcAft>
            <a:buChar char="••"/>
          </a:pPr>
          <a:r>
            <a:rPr lang="en-IN" sz="2200" kern="1200" dirty="0" smtClean="0"/>
            <a:t>No. of plants, animals, birds in an area.</a:t>
          </a:r>
          <a:endParaRPr lang="en-IN" sz="2200" kern="1200" dirty="0"/>
        </a:p>
      </dsp:txBody>
      <dsp:txXfrm rot="5400000">
        <a:off x="2904549" y="960120"/>
        <a:ext cx="2596119" cy="2880360"/>
      </dsp:txXfrm>
    </dsp:sp>
    <dsp:sp modelId="{E569A2E4-BDC2-416A-97FB-593123A9E5FD}">
      <dsp:nvSpPr>
        <dsp:cNvPr id="0" name=""/>
        <dsp:cNvSpPr/>
      </dsp:nvSpPr>
      <dsp:spPr>
        <a:xfrm rot="16200000">
          <a:off x="4662540" y="1005083"/>
          <a:ext cx="4800600" cy="2790432"/>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9256" bIns="0" numCol="1" spcCol="1270" anchor="t" anchorCtr="0">
          <a:noAutofit/>
        </a:bodyPr>
        <a:lstStyle/>
        <a:p>
          <a:pPr lvl="0" algn="l" defTabSz="1244600">
            <a:lnSpc>
              <a:spcPct val="90000"/>
            </a:lnSpc>
            <a:spcBef>
              <a:spcPct val="0"/>
            </a:spcBef>
            <a:spcAft>
              <a:spcPct val="35000"/>
            </a:spcAft>
          </a:pPr>
          <a:r>
            <a:rPr lang="en-IN" sz="2800" kern="1200" dirty="0" smtClean="0"/>
            <a:t>Ecosystem </a:t>
          </a:r>
          <a:endParaRPr lang="en-IN" sz="2800" kern="1200" dirty="0"/>
        </a:p>
        <a:p>
          <a:pPr marL="228600" lvl="1" indent="-228600" algn="l" defTabSz="977900">
            <a:lnSpc>
              <a:spcPct val="90000"/>
            </a:lnSpc>
            <a:spcBef>
              <a:spcPct val="0"/>
            </a:spcBef>
            <a:spcAft>
              <a:spcPct val="15000"/>
            </a:spcAft>
            <a:buChar char="••"/>
          </a:pPr>
          <a:r>
            <a:rPr lang="en-IN" sz="2200" kern="1200" dirty="0" smtClean="0"/>
            <a:t>Diversity in complex systems in physical, ecological, food web, nutrient cycling </a:t>
          </a:r>
          <a:endParaRPr lang="en-IN" sz="2200" kern="1200" dirty="0"/>
        </a:p>
        <a:p>
          <a:pPr marL="228600" lvl="1" indent="-228600" algn="l" defTabSz="977900">
            <a:lnSpc>
              <a:spcPct val="90000"/>
            </a:lnSpc>
            <a:spcBef>
              <a:spcPct val="0"/>
            </a:spcBef>
            <a:spcAft>
              <a:spcPct val="15000"/>
            </a:spcAft>
            <a:buChar char="••"/>
          </a:pPr>
          <a:r>
            <a:rPr lang="en-IN" sz="2200" kern="1200" dirty="0" smtClean="0"/>
            <a:t>Diversity in forest</a:t>
          </a:r>
          <a:endParaRPr lang="en-IN" sz="2200" kern="1200" dirty="0"/>
        </a:p>
        <a:p>
          <a:pPr marL="228600" lvl="1" indent="-228600" algn="l" defTabSz="977900">
            <a:lnSpc>
              <a:spcPct val="90000"/>
            </a:lnSpc>
            <a:spcBef>
              <a:spcPct val="0"/>
            </a:spcBef>
            <a:spcAft>
              <a:spcPct val="15000"/>
            </a:spcAft>
            <a:buChar char="••"/>
          </a:pPr>
          <a:endParaRPr lang="en-IN" sz="2200" kern="1200" dirty="0"/>
        </a:p>
      </dsp:txBody>
      <dsp:txXfrm rot="5400000">
        <a:off x="5667624" y="960119"/>
        <a:ext cx="2790432" cy="2880360"/>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marL="342900" indent="-228600">
              <a:buFontTx/>
              <a:buBlip>
                <a:blip r:embed="rId2"/>
              </a:buBlip>
              <a:defRPr/>
            </a:lvl1pPr>
            <a:lvl2pPr marL="640080" indent="-228600">
              <a:buFontTx/>
              <a:buBlip>
                <a:blip r:embed="rId2"/>
              </a:buBlip>
              <a:defRPr/>
            </a:lvl2pPr>
            <a:lvl3pPr marL="1005840" indent="-228600">
              <a:buFontTx/>
              <a:buBlip>
                <a:blip r:embed="rId2"/>
              </a:buBlip>
              <a:defRPr/>
            </a:lvl3pPr>
            <a:lvl4pPr marL="1280160" indent="-228600">
              <a:buFontTx/>
              <a:buBlip>
                <a:blip r:embed="rId2"/>
              </a:buBlip>
              <a:defRPr/>
            </a:lvl4pPr>
            <a:lvl5pPr marL="1554480" indent="-228600">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14/11/2019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14/11/2019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14/11/2019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14/11/2019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14/11/2019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1D8BD707-D9CF-40AE-B4C6-C98DA3205C09}" type="datetimeFigureOut">
              <a:rPr lang="en-US" smtClean="0"/>
              <a:pPr/>
              <a:t>14/11/2019</a:t>
            </a:fld>
            <a:endParaRPr lang="en-US"/>
          </a:p>
        </p:txBody>
      </p:sp>
      <p:sp>
        <p:nvSpPr>
          <p:cNvPr id="9" name="Slide Number Placeholder 8"/>
          <p:cNvSpPr>
            <a:spLocks noGrp="1"/>
          </p:cNvSpPr>
          <p:nvPr>
            <p:ph type="sldNum" sz="quarter" idx="11"/>
          </p:nvPr>
        </p:nvSpPr>
        <p:spPr/>
        <p:txBody>
          <a:bodyPr/>
          <a:lstStyle/>
          <a:p>
            <a:fld id="{B6F15528-21DE-4FAA-801E-634DDDAF4B2B}" type="slidenum">
              <a:rPr lang="en-US" smtClean="0"/>
              <a:pPr/>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g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B6F15528-21DE-4FAA-801E-634DDDAF4B2B}" type="slidenum">
              <a:rPr lang="en-US" smtClean="0"/>
              <a:pPr/>
              <a:t>‹#›</a:t>
            </a:fld>
            <a:endParaRPr 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1D8BD707-D9CF-40AE-B4C6-C98DA3205C09}" type="datetimeFigureOut">
              <a:rPr lang="en-US" smtClean="0"/>
              <a:pPr/>
              <a:t>14/11/2019</a:t>
            </a:fld>
            <a:endParaRPr lang="en-US"/>
          </a:p>
        </p:txBody>
      </p:sp>
    </p:spTree>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timing>
    <p:tnLst>
      <p:par>
        <p:cTn id="1" dur="indefinite" restart="never" nodeType="tmRoot"/>
      </p:par>
    </p:tnLst>
  </p:timing>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Tx/>
        <a:buBlip>
          <a:blip r:embed="rId13"/>
        </a:buBlip>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Tx/>
        <a:buBlip>
          <a:blip r:embed="rId14"/>
        </a:buBlip>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bg2">
            <a:lumMod val="75000"/>
          </a:schemeClr>
        </a:buClr>
        <a:buFont typeface="Courier New" pitchFamily="49" charset="0"/>
        <a:buChar char="o"/>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5.jpeg"/><Relationship Id="rId7" Type="http://schemas.openxmlformats.org/officeDocument/2006/relationships/image" Target="../media/image8.jpe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hyperlink" Target="http://www.richmond.edu/~jhayden/greenhouse&amp;images/catharanthus_roseus_s.JPG" TargetMode="External"/><Relationship Id="rId5" Type="http://schemas.openxmlformats.org/officeDocument/2006/relationships/image" Target="../media/image7.jpe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jpeg"/><Relationship Id="rId7" Type="http://schemas.openxmlformats.org/officeDocument/2006/relationships/image" Target="../media/image41.jpeg"/><Relationship Id="rId2"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 Id="rId9" Type="http://schemas.openxmlformats.org/officeDocument/2006/relationships/image" Target="../media/image43.jpe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5.jpeg"/><Relationship Id="rId7" Type="http://schemas.openxmlformats.org/officeDocument/2006/relationships/image" Target="../media/image49.jpeg"/><Relationship Id="rId2" Type="http://schemas.openxmlformats.org/officeDocument/2006/relationships/image" Target="../media/image44.jpeg"/><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4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e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0"/>
            <a:ext cx="8458200" cy="914400"/>
          </a:xfrm>
        </p:spPr>
        <p:txBody>
          <a:bodyPr/>
          <a:lstStyle/>
          <a:p>
            <a:pPr algn="ctr"/>
            <a:r>
              <a:rPr lang="en-IN" sz="4400" dirty="0" smtClean="0"/>
              <a:t>Biodiversity &amp; Its Conservation</a:t>
            </a:r>
            <a:endParaRPr lang="en-IN" sz="4400" dirty="0"/>
          </a:p>
        </p:txBody>
      </p:sp>
      <p:sp>
        <p:nvSpPr>
          <p:cNvPr id="3" name="Subtitle 2"/>
          <p:cNvSpPr>
            <a:spLocks noGrp="1"/>
          </p:cNvSpPr>
          <p:nvPr>
            <p:ph type="subTitle" idx="1"/>
          </p:nvPr>
        </p:nvSpPr>
        <p:spPr>
          <a:xfrm>
            <a:off x="3962400" y="6019800"/>
            <a:ext cx="4495800" cy="990600"/>
          </a:xfrm>
        </p:spPr>
        <p:txBody>
          <a:bodyPr>
            <a:normAutofit fontScale="55000" lnSpcReduction="20000"/>
          </a:bodyPr>
          <a:lstStyle/>
          <a:p>
            <a:r>
              <a:rPr lang="en-IN" dirty="0" smtClean="0"/>
              <a:t> </a:t>
            </a:r>
            <a:r>
              <a:rPr lang="en-IN" sz="3600" b="1" dirty="0" smtClean="0"/>
              <a:t>Dr. Jabrinder Singh</a:t>
            </a:r>
          </a:p>
          <a:p>
            <a:r>
              <a:rPr lang="en-IN" sz="3600" b="1" dirty="0" smtClean="0"/>
              <a:t>Asst. Professor (Environmental Science</a:t>
            </a:r>
            <a:r>
              <a:rPr lang="en-IN" sz="2900" dirty="0" smtClean="0"/>
              <a:t>)</a:t>
            </a:r>
          </a:p>
          <a:p>
            <a:endParaRPr lang="en-IN" dirty="0"/>
          </a:p>
        </p:txBody>
      </p:sp>
      <p:pic>
        <p:nvPicPr>
          <p:cNvPr id="6" name="Picture 5" descr="ranthambhore-national-park"/>
          <p:cNvPicPr>
            <a:picLocks noChangeAspect="1" noChangeArrowheads="1"/>
          </p:cNvPicPr>
          <p:nvPr/>
        </p:nvPicPr>
        <p:blipFill>
          <a:blip r:embed="rId2"/>
          <a:srcRect/>
          <a:stretch>
            <a:fillRect/>
          </a:stretch>
        </p:blipFill>
        <p:spPr>
          <a:xfrm>
            <a:off x="0" y="838200"/>
            <a:ext cx="2895600" cy="2615381"/>
          </a:xfrm>
          <a:prstGeom prst="rect">
            <a:avLst/>
          </a:prstGeom>
          <a:noFill/>
          <a:ln/>
        </p:spPr>
      </p:pic>
      <p:pic>
        <p:nvPicPr>
          <p:cNvPr id="7" name="Picture 4" descr="indiantiger"/>
          <p:cNvPicPr>
            <a:picLocks noChangeAspect="1" noChangeArrowheads="1"/>
          </p:cNvPicPr>
          <p:nvPr/>
        </p:nvPicPr>
        <p:blipFill>
          <a:blip r:embed="rId3"/>
          <a:srcRect/>
          <a:stretch>
            <a:fillRect/>
          </a:stretch>
        </p:blipFill>
        <p:spPr>
          <a:xfrm>
            <a:off x="0" y="3276600"/>
            <a:ext cx="3057993" cy="2590800"/>
          </a:xfrm>
          <a:prstGeom prst="rect">
            <a:avLst/>
          </a:prstGeom>
          <a:noFill/>
          <a:ln/>
        </p:spPr>
      </p:pic>
      <p:pic>
        <p:nvPicPr>
          <p:cNvPr id="8" name="Picture 3"/>
          <p:cNvPicPr>
            <a:picLocks noChangeAspect="1" noChangeArrowheads="1"/>
          </p:cNvPicPr>
          <p:nvPr/>
        </p:nvPicPr>
        <p:blipFill>
          <a:blip r:embed="rId4" cstate="print"/>
          <a:srcRect b="4712"/>
          <a:stretch>
            <a:fillRect/>
          </a:stretch>
        </p:blipFill>
        <p:spPr>
          <a:xfrm>
            <a:off x="6096000" y="838200"/>
            <a:ext cx="2072640" cy="1981200"/>
          </a:xfrm>
          <a:prstGeom prst="rect">
            <a:avLst/>
          </a:prstGeom>
          <a:noFill/>
          <a:ln/>
        </p:spPr>
      </p:pic>
      <p:pic>
        <p:nvPicPr>
          <p:cNvPr id="9" name="Picture 10" descr="Vegetation_Cuba"/>
          <p:cNvPicPr>
            <a:picLocks noChangeAspect="1" noChangeArrowheads="1"/>
          </p:cNvPicPr>
          <p:nvPr/>
        </p:nvPicPr>
        <p:blipFill>
          <a:blip r:embed="rId5"/>
          <a:srcRect/>
          <a:stretch>
            <a:fillRect/>
          </a:stretch>
        </p:blipFill>
        <p:spPr>
          <a:xfrm>
            <a:off x="5029200" y="2895600"/>
            <a:ext cx="3276600" cy="2997200"/>
          </a:xfrm>
          <a:prstGeom prst="rect">
            <a:avLst/>
          </a:prstGeom>
          <a:noFill/>
          <a:ln/>
        </p:spPr>
      </p:pic>
      <p:pic>
        <p:nvPicPr>
          <p:cNvPr id="10" name="Picture 5" descr="catharanthus_roseus_s">
            <a:hlinkClick r:id="rId6"/>
          </p:cNvPr>
          <p:cNvPicPr>
            <a:picLocks noChangeAspect="1" noChangeArrowheads="1"/>
          </p:cNvPicPr>
          <p:nvPr/>
        </p:nvPicPr>
        <p:blipFill>
          <a:blip r:embed="rId7"/>
          <a:srcRect/>
          <a:stretch>
            <a:fillRect/>
          </a:stretch>
        </p:blipFill>
        <p:spPr bwMode="auto">
          <a:xfrm>
            <a:off x="3048000" y="914400"/>
            <a:ext cx="2590800" cy="2020824"/>
          </a:xfrm>
          <a:prstGeom prst="rect">
            <a:avLst/>
          </a:prstGeom>
          <a:noFill/>
        </p:spPr>
      </p:pic>
      <p:pic>
        <p:nvPicPr>
          <p:cNvPr id="11" name="Picture 5" descr="sun-pitcher-plant"/>
          <p:cNvPicPr>
            <a:picLocks noChangeAspect="1" noChangeArrowheads="1"/>
          </p:cNvPicPr>
          <p:nvPr/>
        </p:nvPicPr>
        <p:blipFill>
          <a:blip r:embed="rId8" cstate="print"/>
          <a:srcRect/>
          <a:stretch>
            <a:fillRect/>
          </a:stretch>
        </p:blipFill>
        <p:spPr bwMode="auto">
          <a:xfrm>
            <a:off x="3124200" y="3200400"/>
            <a:ext cx="1647825" cy="2590800"/>
          </a:xfrm>
          <a:prstGeom prst="rect">
            <a:avLst/>
          </a:prstGeom>
          <a:noFill/>
        </p:spPr>
      </p:pic>
    </p:spTree>
    <p:extLst>
      <p:ext uri="{BB962C8B-B14F-4D97-AF65-F5344CB8AC3E}">
        <p14:creationId xmlns:p14="http://schemas.microsoft.com/office/powerpoint/2010/main" xmlns="" val="14537571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Global Biodiversity….</a:t>
            </a:r>
            <a:endParaRPr lang="en-IN" dirty="0"/>
          </a:p>
        </p:txBody>
      </p:sp>
      <p:sp>
        <p:nvSpPr>
          <p:cNvPr id="3" name="Content Placeholder 2"/>
          <p:cNvSpPr>
            <a:spLocks noGrp="1"/>
          </p:cNvSpPr>
          <p:nvPr>
            <p:ph idx="1"/>
          </p:nvPr>
        </p:nvSpPr>
        <p:spPr/>
        <p:txBody>
          <a:bodyPr>
            <a:normAutofit fontScale="92500" lnSpcReduction="10000"/>
          </a:bodyPr>
          <a:lstStyle/>
          <a:p>
            <a:r>
              <a:rPr lang="en-US" dirty="0">
                <a:latin typeface="Bookman Old Style" pitchFamily="18" charset="0"/>
              </a:rPr>
              <a:t>Currently about 1.9 million species are known</a:t>
            </a:r>
            <a:r>
              <a:rPr lang="en-US" dirty="0" smtClean="0">
                <a:latin typeface="Bookman Old Style" pitchFamily="18" charset="0"/>
              </a:rPr>
              <a:t>,</a:t>
            </a:r>
          </a:p>
          <a:p>
            <a:r>
              <a:rPr lang="en-US" dirty="0" smtClean="0">
                <a:latin typeface="Bookman Old Style" pitchFamily="18" charset="0"/>
              </a:rPr>
              <a:t>1.55 Million Living species and 0.35 million fossil </a:t>
            </a:r>
            <a:r>
              <a:rPr lang="en-US" dirty="0" smtClean="0">
                <a:latin typeface="Bookman Old Style" pitchFamily="18" charset="0"/>
              </a:rPr>
              <a:t>species (Extinct species).</a:t>
            </a:r>
            <a:endParaRPr lang="en-US" dirty="0">
              <a:latin typeface="Bookman Old Style" pitchFamily="18" charset="0"/>
            </a:endParaRPr>
          </a:p>
          <a:p>
            <a:pPr algn="just"/>
            <a:r>
              <a:rPr lang="en-US" dirty="0">
                <a:latin typeface="Bookman Old Style" pitchFamily="18" charset="0"/>
              </a:rPr>
              <a:t>Thought to be a significant underestimate of the total number of </a:t>
            </a:r>
            <a:r>
              <a:rPr lang="en-US" dirty="0" smtClean="0">
                <a:latin typeface="Bookman Old Style" pitchFamily="18" charset="0"/>
              </a:rPr>
              <a:t>species. It is estimated that, there </a:t>
            </a:r>
            <a:r>
              <a:rPr lang="en-US" dirty="0" smtClean="0">
                <a:latin typeface="Bookman Old Style" pitchFamily="18" charset="0"/>
              </a:rPr>
              <a:t>may be more than 5-50 million species on this planet as described below :</a:t>
            </a:r>
            <a:endParaRPr lang="en-US" dirty="0">
              <a:latin typeface="Bookman Old Style" pitchFamily="18" charset="0"/>
            </a:endParaRPr>
          </a:p>
          <a:p>
            <a:r>
              <a:rPr lang="en-US" dirty="0">
                <a:latin typeface="Bookman Old Style" pitchFamily="18" charset="0"/>
              </a:rPr>
              <a:t>3</a:t>
            </a:r>
            <a:r>
              <a:rPr lang="en-US" dirty="0" smtClean="0">
                <a:latin typeface="Bookman Old Style" pitchFamily="18" charset="0"/>
              </a:rPr>
              <a:t>-30 </a:t>
            </a:r>
            <a:r>
              <a:rPr lang="en-US" dirty="0">
                <a:latin typeface="Bookman Old Style" pitchFamily="18" charset="0"/>
              </a:rPr>
              <a:t>million insects;</a:t>
            </a:r>
            <a:endParaRPr lang="en-US" baseline="30000" dirty="0">
              <a:latin typeface="Bookman Old Style" pitchFamily="18" charset="0"/>
            </a:endParaRPr>
          </a:p>
          <a:p>
            <a:r>
              <a:rPr lang="en-US" dirty="0">
                <a:latin typeface="Bookman Old Style" pitchFamily="18" charset="0"/>
              </a:rPr>
              <a:t>5-10 million bacteria;</a:t>
            </a:r>
            <a:endParaRPr lang="en-US" baseline="30000" dirty="0">
              <a:latin typeface="Bookman Old Style" pitchFamily="18" charset="0"/>
            </a:endParaRPr>
          </a:p>
          <a:p>
            <a:r>
              <a:rPr lang="en-US" dirty="0">
                <a:latin typeface="Bookman Old Style" pitchFamily="18" charset="0"/>
              </a:rPr>
              <a:t>1.5 million fungi;</a:t>
            </a:r>
            <a:endParaRPr lang="en-US" baseline="30000" dirty="0">
              <a:latin typeface="Bookman Old Style" pitchFamily="18" charset="0"/>
            </a:endParaRPr>
          </a:p>
          <a:p>
            <a:r>
              <a:rPr lang="en-US" dirty="0">
                <a:latin typeface="Bookman Old Style" pitchFamily="18" charset="0"/>
              </a:rPr>
              <a:t>1 million </a:t>
            </a:r>
            <a:r>
              <a:rPr lang="en-US" dirty="0" smtClean="0">
                <a:latin typeface="Bookman Old Style" pitchFamily="18" charset="0"/>
              </a:rPr>
              <a:t>mites</a:t>
            </a:r>
          </a:p>
          <a:p>
            <a:r>
              <a:rPr lang="en-US" dirty="0" smtClean="0">
                <a:latin typeface="Bookman Old Style" pitchFamily="18" charset="0"/>
              </a:rPr>
              <a:t>3.2 million </a:t>
            </a:r>
            <a:r>
              <a:rPr lang="en-US" dirty="0" smtClean="0">
                <a:latin typeface="Bookman Old Style" pitchFamily="18" charset="0"/>
              </a:rPr>
              <a:t>– Plants</a:t>
            </a:r>
          </a:p>
          <a:p>
            <a:pPr marL="342900" lvl="1">
              <a:buClr>
                <a:schemeClr val="accent1"/>
              </a:buClr>
            </a:pPr>
            <a:r>
              <a:rPr lang="en-US" sz="2200" dirty="0" smtClean="0">
                <a:latin typeface="Bookman Old Style" pitchFamily="18" charset="0"/>
              </a:rPr>
              <a:t>1.36 million  </a:t>
            </a:r>
            <a:r>
              <a:rPr lang="en-US" sz="2200" dirty="0">
                <a:latin typeface="Bookman Old Style" pitchFamily="18" charset="0"/>
              </a:rPr>
              <a:t>animals, including: </a:t>
            </a:r>
            <a:r>
              <a:rPr lang="en-US" sz="2200" dirty="0" smtClean="0">
                <a:latin typeface="Bookman Old Style" pitchFamily="18" charset="0"/>
              </a:rPr>
              <a:t>1.30 </a:t>
            </a:r>
            <a:r>
              <a:rPr lang="en-US" sz="2200" dirty="0">
                <a:latin typeface="Bookman Old Style" pitchFamily="18" charset="0"/>
              </a:rPr>
              <a:t>invertebrates </a:t>
            </a:r>
            <a:r>
              <a:rPr lang="en-US" sz="2200" dirty="0" smtClean="0">
                <a:latin typeface="Bookman Old Style" pitchFamily="18" charset="0"/>
              </a:rPr>
              <a:t>0.6 million </a:t>
            </a:r>
            <a:r>
              <a:rPr lang="en-US" sz="2200" dirty="0">
                <a:latin typeface="Bookman Old Style" pitchFamily="18" charset="0"/>
              </a:rPr>
              <a:t>vertebrates</a:t>
            </a:r>
          </a:p>
          <a:p>
            <a:pPr marL="114300" indent="0">
              <a:buNone/>
            </a:pPr>
            <a:endParaRPr lang="en-IN" dirty="0"/>
          </a:p>
        </p:txBody>
      </p:sp>
    </p:spTree>
    <p:extLst>
      <p:ext uri="{BB962C8B-B14F-4D97-AF65-F5344CB8AC3E}">
        <p14:creationId xmlns:p14="http://schemas.microsoft.com/office/powerpoint/2010/main" xmlns="" val="2923343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Global Biodiversity</a:t>
            </a:r>
            <a:endParaRPr lang="en-US" dirty="0"/>
          </a:p>
        </p:txBody>
      </p:sp>
      <p:pic>
        <p:nvPicPr>
          <p:cNvPr id="2050" name="Picture 2" descr="C:\Users\real\Desktop\biodiversity.jpeg"/>
          <p:cNvPicPr>
            <a:picLocks noGrp="1" noChangeAspect="1" noChangeArrowheads="1"/>
          </p:cNvPicPr>
          <p:nvPr>
            <p:ph idx="1"/>
          </p:nvPr>
        </p:nvPicPr>
        <p:blipFill>
          <a:blip r:embed="rId2"/>
          <a:srcRect/>
          <a:stretch>
            <a:fillRect/>
          </a:stretch>
        </p:blipFill>
        <p:spPr bwMode="auto">
          <a:xfrm>
            <a:off x="1371600" y="1371600"/>
            <a:ext cx="5513592" cy="5536565"/>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4"/>
          <p:cNvSpPr>
            <a:spLocks noGrp="1"/>
          </p:cNvSpPr>
          <p:nvPr>
            <p:ph type="title"/>
          </p:nvPr>
        </p:nvSpPr>
        <p:spPr>
          <a:xfrm>
            <a:off x="247650" y="212725"/>
            <a:ext cx="7448550" cy="777875"/>
          </a:xfrm>
        </p:spPr>
        <p:txBody>
          <a:bodyPr/>
          <a:lstStyle/>
          <a:p>
            <a:pPr eaLnBrk="1" hangingPunct="1"/>
            <a:r>
              <a:rPr lang="en-US" sz="3600" dirty="0" smtClean="0"/>
              <a:t>Did u know this..?????</a:t>
            </a:r>
          </a:p>
        </p:txBody>
      </p:sp>
      <p:sp>
        <p:nvSpPr>
          <p:cNvPr id="45059" name="Content Placeholder 5"/>
          <p:cNvSpPr>
            <a:spLocks noGrp="1"/>
          </p:cNvSpPr>
          <p:nvPr>
            <p:ph idx="1"/>
          </p:nvPr>
        </p:nvSpPr>
        <p:spPr>
          <a:xfrm>
            <a:off x="457200" y="1371600"/>
            <a:ext cx="7848600" cy="4800600"/>
          </a:xfrm>
        </p:spPr>
        <p:txBody>
          <a:bodyPr>
            <a:normAutofit lnSpcReduction="10000"/>
          </a:bodyPr>
          <a:lstStyle/>
          <a:p>
            <a:pPr eaLnBrk="1" hangingPunct="1"/>
            <a:r>
              <a:rPr lang="en-GB" sz="3000" dirty="0" smtClean="0"/>
              <a:t>50 to 80% of Biodiversity is in </a:t>
            </a:r>
            <a:r>
              <a:rPr lang="en-GB" sz="3000" dirty="0" smtClean="0"/>
              <a:t>dense rain </a:t>
            </a:r>
            <a:r>
              <a:rPr lang="en-GB" sz="3000" dirty="0" smtClean="0"/>
              <a:t>forests.</a:t>
            </a:r>
          </a:p>
          <a:p>
            <a:pPr eaLnBrk="1" hangingPunct="1"/>
            <a:r>
              <a:rPr lang="en-GB" sz="3000" dirty="0" smtClean="0"/>
              <a:t>Deserts show minimum biodiversity</a:t>
            </a:r>
          </a:p>
          <a:p>
            <a:pPr eaLnBrk="1" hangingPunct="1"/>
            <a:r>
              <a:rPr lang="en-GB" sz="3000" dirty="0" smtClean="0"/>
              <a:t>Many species are identified everyday…</a:t>
            </a:r>
          </a:p>
          <a:p>
            <a:pPr eaLnBrk="1" hangingPunct="1"/>
            <a:r>
              <a:rPr lang="en-GB" sz="3000" dirty="0" smtClean="0"/>
              <a:t>List goes on increasing</a:t>
            </a:r>
          </a:p>
          <a:p>
            <a:pPr eaLnBrk="1" hangingPunct="1"/>
            <a:r>
              <a:rPr lang="en-GB" sz="3000" dirty="0" smtClean="0"/>
              <a:t>Marine biodiversity is extremely high.</a:t>
            </a:r>
          </a:p>
          <a:p>
            <a:pPr eaLnBrk="1" hangingPunct="1"/>
            <a:r>
              <a:rPr lang="en-GB" sz="3000" dirty="0" smtClean="0"/>
              <a:t>1,25,000 flowering plant species are in Tropical forests</a:t>
            </a:r>
          </a:p>
          <a:p>
            <a:pPr algn="just" eaLnBrk="1" hangingPunct="1"/>
            <a:r>
              <a:rPr lang="en-GB" sz="3000" dirty="0" smtClean="0"/>
              <a:t>Roughly 1.5 million living species are </a:t>
            </a:r>
            <a:r>
              <a:rPr lang="en-GB" sz="3000" dirty="0" err="1" smtClean="0"/>
              <a:t>nomen-clatured</a:t>
            </a:r>
            <a:r>
              <a:rPr lang="en-GB" sz="3000" dirty="0" smtClean="0"/>
              <a:t> </a:t>
            </a:r>
            <a:r>
              <a:rPr lang="en-GB" sz="3000" dirty="0" smtClean="0"/>
              <a:t>till date which may be just 1-15% of actual number.</a:t>
            </a:r>
          </a:p>
        </p:txBody>
      </p:sp>
    </p:spTree>
    <p:extLst>
      <p:ext uri="{BB962C8B-B14F-4D97-AF65-F5344CB8AC3E}">
        <p14:creationId xmlns:p14="http://schemas.microsoft.com/office/powerpoint/2010/main" xmlns="" val="5234495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000" dirty="0" smtClean="0"/>
              <a:t>Biodiversity at National Level (Indian)</a:t>
            </a:r>
            <a:endParaRPr lang="en-IN" dirty="0"/>
          </a:p>
        </p:txBody>
      </p:sp>
      <p:sp>
        <p:nvSpPr>
          <p:cNvPr id="4" name="Content Placeholder 2"/>
          <p:cNvSpPr>
            <a:spLocks noGrp="1"/>
          </p:cNvSpPr>
          <p:nvPr>
            <p:ph idx="1"/>
          </p:nvPr>
        </p:nvSpPr>
        <p:spPr/>
        <p:txBody>
          <a:bodyPr rtlCol="0">
            <a:normAutofit fontScale="70000" lnSpcReduction="20000"/>
          </a:bodyPr>
          <a:lstStyle/>
          <a:p>
            <a:pPr eaLnBrk="1" fontAlgn="auto" hangingPunct="1">
              <a:spcAft>
                <a:spcPts val="0"/>
              </a:spcAft>
              <a:buFont typeface="Arial" pitchFamily="34" charset="0"/>
              <a:buChar char="•"/>
              <a:defRPr/>
            </a:pPr>
            <a:r>
              <a:rPr lang="en-GB" sz="2900" dirty="0" smtClean="0"/>
              <a:t>India is one of the </a:t>
            </a:r>
            <a:r>
              <a:rPr lang="en-GB" sz="2900" dirty="0" smtClean="0">
                <a:solidFill>
                  <a:srgbClr val="FF0000"/>
                </a:solidFill>
              </a:rPr>
              <a:t>12</a:t>
            </a:r>
            <a:r>
              <a:rPr lang="en-GB" sz="2900" dirty="0" smtClean="0"/>
              <a:t> mega diversity countries of the world.</a:t>
            </a:r>
          </a:p>
          <a:p>
            <a:pPr eaLnBrk="1" fontAlgn="auto" hangingPunct="1">
              <a:spcAft>
                <a:spcPts val="0"/>
              </a:spcAft>
              <a:buFont typeface="Arial" pitchFamily="34" charset="0"/>
              <a:buChar char="•"/>
              <a:defRPr/>
            </a:pPr>
            <a:r>
              <a:rPr lang="en-US" sz="2800" dirty="0" smtClean="0"/>
              <a:t>2.4% of  the land area, accounting for 7-8% of the species of the world.</a:t>
            </a:r>
            <a:endParaRPr lang="en-GB" sz="2800" dirty="0" smtClean="0"/>
          </a:p>
          <a:p>
            <a:pPr eaLnBrk="1" fontAlgn="auto" hangingPunct="1">
              <a:spcAft>
                <a:spcPts val="0"/>
              </a:spcAft>
              <a:buFont typeface="Arial" pitchFamily="34" charset="0"/>
              <a:buChar char="•"/>
              <a:defRPr/>
            </a:pPr>
            <a:r>
              <a:rPr lang="en-GB" sz="2900" dirty="0" smtClean="0">
                <a:solidFill>
                  <a:srgbClr val="FF0000"/>
                </a:solidFill>
              </a:rPr>
              <a:t>10</a:t>
            </a:r>
            <a:r>
              <a:rPr lang="en-GB" sz="2900" baseline="30000" dirty="0" smtClean="0">
                <a:solidFill>
                  <a:srgbClr val="FF0000"/>
                </a:solidFill>
              </a:rPr>
              <a:t>th</a:t>
            </a:r>
            <a:r>
              <a:rPr lang="en-GB" sz="2900" dirty="0" smtClean="0"/>
              <a:t> among plant rich countries  </a:t>
            </a:r>
          </a:p>
          <a:p>
            <a:pPr eaLnBrk="1" fontAlgn="auto" hangingPunct="1">
              <a:spcAft>
                <a:spcPts val="0"/>
              </a:spcAft>
              <a:buFont typeface="Arial" pitchFamily="34" charset="0"/>
              <a:buChar char="•"/>
              <a:defRPr/>
            </a:pPr>
            <a:r>
              <a:rPr lang="en-GB" sz="2900" dirty="0" smtClean="0">
                <a:solidFill>
                  <a:srgbClr val="FF0000"/>
                </a:solidFill>
              </a:rPr>
              <a:t>11</a:t>
            </a:r>
            <a:r>
              <a:rPr lang="en-GB" sz="2900" baseline="30000" dirty="0" smtClean="0">
                <a:solidFill>
                  <a:srgbClr val="FF0000"/>
                </a:solidFill>
              </a:rPr>
              <a:t>th</a:t>
            </a:r>
            <a:r>
              <a:rPr lang="en-GB" sz="2900" dirty="0" smtClean="0"/>
              <a:t> in number of endemic species of higher vertebrates</a:t>
            </a:r>
          </a:p>
          <a:p>
            <a:pPr eaLnBrk="1" fontAlgn="auto" hangingPunct="1">
              <a:spcAft>
                <a:spcPts val="0"/>
              </a:spcAft>
              <a:buFont typeface="Arial" pitchFamily="34" charset="0"/>
              <a:buChar char="•"/>
              <a:defRPr/>
            </a:pPr>
            <a:r>
              <a:rPr lang="en-GB" sz="2900" dirty="0" smtClean="0">
                <a:solidFill>
                  <a:srgbClr val="FF0000"/>
                </a:solidFill>
              </a:rPr>
              <a:t>6</a:t>
            </a:r>
            <a:r>
              <a:rPr lang="en-GB" sz="2900" baseline="30000" dirty="0" smtClean="0">
                <a:solidFill>
                  <a:srgbClr val="FF0000"/>
                </a:solidFill>
              </a:rPr>
              <a:t>th</a:t>
            </a:r>
            <a:r>
              <a:rPr lang="en-GB" sz="2900" dirty="0" smtClean="0"/>
              <a:t> in terms of centres of </a:t>
            </a:r>
            <a:r>
              <a:rPr lang="en-GB" sz="2900" dirty="0" smtClean="0"/>
              <a:t>origin in biodiversity</a:t>
            </a:r>
          </a:p>
          <a:p>
            <a:pPr eaLnBrk="1" fontAlgn="auto" hangingPunct="1">
              <a:spcAft>
                <a:spcPts val="0"/>
              </a:spcAft>
              <a:buFont typeface="Arial" pitchFamily="34" charset="0"/>
              <a:buChar char="•"/>
              <a:defRPr/>
            </a:pPr>
            <a:r>
              <a:rPr lang="en-GB" sz="2900" dirty="0" smtClean="0">
                <a:solidFill>
                  <a:srgbClr val="FF0000"/>
                </a:solidFill>
              </a:rPr>
              <a:t>3</a:t>
            </a:r>
            <a:r>
              <a:rPr lang="en-GB" sz="2900" dirty="0" smtClean="0"/>
              <a:t> hot-spots of biodiversity in India  among 34 at global level</a:t>
            </a:r>
            <a:endParaRPr lang="en-GB" sz="2900" dirty="0" smtClean="0"/>
          </a:p>
          <a:p>
            <a:pPr eaLnBrk="1" fontAlgn="auto" hangingPunct="1">
              <a:spcAft>
                <a:spcPts val="0"/>
              </a:spcAft>
              <a:buFont typeface="Arial" pitchFamily="34" charset="0"/>
              <a:buNone/>
              <a:defRPr/>
            </a:pPr>
            <a:endParaRPr lang="en-GB" sz="2900" dirty="0" smtClean="0"/>
          </a:p>
          <a:p>
            <a:pPr eaLnBrk="1" fontAlgn="auto" hangingPunct="1">
              <a:spcAft>
                <a:spcPts val="0"/>
              </a:spcAft>
              <a:buFont typeface="Arial" pitchFamily="34" charset="0"/>
              <a:buNone/>
              <a:defRPr/>
            </a:pPr>
            <a:r>
              <a:rPr lang="en-GB" sz="2900" dirty="0" smtClean="0"/>
              <a:t>Ministry of Environment and Forests records (as of 2010)             </a:t>
            </a:r>
          </a:p>
          <a:p>
            <a:pPr eaLnBrk="1" fontAlgn="auto" hangingPunct="1">
              <a:spcAft>
                <a:spcPts val="0"/>
              </a:spcAft>
              <a:buFont typeface="Arial" pitchFamily="34" charset="0"/>
              <a:buChar char="•"/>
              <a:defRPr/>
            </a:pPr>
            <a:r>
              <a:rPr lang="en-GB" sz="2900" dirty="0" smtClean="0">
                <a:solidFill>
                  <a:srgbClr val="FF0000"/>
                </a:solidFill>
              </a:rPr>
              <a:t>47000</a:t>
            </a:r>
            <a:r>
              <a:rPr lang="en-GB" sz="2900" dirty="0" smtClean="0"/>
              <a:t> plants: </a:t>
            </a:r>
            <a:r>
              <a:rPr lang="en-GB" sz="2900" dirty="0" smtClean="0">
                <a:solidFill>
                  <a:srgbClr val="FF0000"/>
                </a:solidFill>
              </a:rPr>
              <a:t>7%</a:t>
            </a:r>
            <a:r>
              <a:rPr lang="en-GB" sz="2900" dirty="0" smtClean="0"/>
              <a:t> of global.</a:t>
            </a:r>
          </a:p>
          <a:p>
            <a:pPr eaLnBrk="1" fontAlgn="auto" hangingPunct="1">
              <a:spcAft>
                <a:spcPts val="0"/>
              </a:spcAft>
              <a:buFont typeface="Arial" pitchFamily="34" charset="0"/>
              <a:buChar char="•"/>
              <a:defRPr/>
            </a:pPr>
            <a:r>
              <a:rPr lang="en-GB" sz="2900" dirty="0" smtClean="0">
                <a:solidFill>
                  <a:srgbClr val="FF0000"/>
                </a:solidFill>
              </a:rPr>
              <a:t>91000</a:t>
            </a:r>
            <a:r>
              <a:rPr lang="en-GB" sz="2900" dirty="0" smtClean="0"/>
              <a:t> species of mammals: </a:t>
            </a:r>
            <a:r>
              <a:rPr lang="en-GB" sz="2900" dirty="0" smtClean="0">
                <a:solidFill>
                  <a:srgbClr val="FF0000"/>
                </a:solidFill>
              </a:rPr>
              <a:t>6.5%</a:t>
            </a:r>
            <a:r>
              <a:rPr lang="en-GB" sz="2900" dirty="0" smtClean="0"/>
              <a:t> of global.</a:t>
            </a:r>
          </a:p>
          <a:p>
            <a:pPr eaLnBrk="1" fontAlgn="auto" hangingPunct="1">
              <a:spcAft>
                <a:spcPts val="0"/>
              </a:spcAft>
              <a:buFont typeface="Arial" pitchFamily="34" charset="0"/>
              <a:buChar char="•"/>
              <a:defRPr/>
            </a:pPr>
            <a:r>
              <a:rPr lang="en-GB" sz="2900" dirty="0" smtClean="0"/>
              <a:t>Large numbers </a:t>
            </a:r>
            <a:r>
              <a:rPr lang="en-GB" sz="2900" dirty="0" smtClean="0"/>
              <a:t>are </a:t>
            </a:r>
            <a:r>
              <a:rPr lang="en-GB" sz="2900" dirty="0" smtClean="0">
                <a:solidFill>
                  <a:srgbClr val="FF0000"/>
                </a:solidFill>
              </a:rPr>
              <a:t>ENDEMIC </a:t>
            </a:r>
            <a:r>
              <a:rPr lang="en-GB" sz="2900" dirty="0" smtClean="0">
                <a:solidFill>
                  <a:srgbClr val="FF0000"/>
                </a:solidFill>
              </a:rPr>
              <a:t>&amp;</a:t>
            </a:r>
            <a:r>
              <a:rPr lang="en-GB" sz="2900" dirty="0" smtClean="0"/>
              <a:t> </a:t>
            </a:r>
            <a:r>
              <a:rPr lang="en-GB" sz="2900" dirty="0" smtClean="0">
                <a:solidFill>
                  <a:srgbClr val="FF0000"/>
                </a:solidFill>
              </a:rPr>
              <a:t>ORIGINATED</a:t>
            </a:r>
            <a:r>
              <a:rPr lang="en-GB" sz="2900" dirty="0" smtClean="0"/>
              <a:t> in </a:t>
            </a:r>
            <a:r>
              <a:rPr lang="en-GB" sz="2900" dirty="0" smtClean="0"/>
              <a:t>India.</a:t>
            </a:r>
            <a:endParaRPr lang="en-GB" sz="2900" dirty="0" smtClean="0"/>
          </a:p>
          <a:p>
            <a:pPr eaLnBrk="1" fontAlgn="auto" hangingPunct="1">
              <a:spcAft>
                <a:spcPts val="0"/>
              </a:spcAft>
              <a:buFont typeface="Arial" pitchFamily="34" charset="0"/>
              <a:buChar char="•"/>
              <a:defRPr/>
            </a:pPr>
            <a:r>
              <a:rPr lang="en-GB" sz="2900" dirty="0" smtClean="0">
                <a:solidFill>
                  <a:srgbClr val="FF0000"/>
                </a:solidFill>
              </a:rPr>
              <a:t>5000</a:t>
            </a:r>
            <a:r>
              <a:rPr lang="en-GB" sz="2900" dirty="0" smtClean="0"/>
              <a:t> flowering plants..</a:t>
            </a:r>
          </a:p>
          <a:p>
            <a:pPr eaLnBrk="1" fontAlgn="auto" hangingPunct="1">
              <a:spcAft>
                <a:spcPts val="0"/>
              </a:spcAft>
              <a:buFont typeface="Arial" pitchFamily="34" charset="0"/>
              <a:buChar char="•"/>
              <a:defRPr/>
            </a:pPr>
            <a:r>
              <a:rPr lang="en-GB" sz="2900" dirty="0" smtClean="0">
                <a:solidFill>
                  <a:srgbClr val="FF0000"/>
                </a:solidFill>
              </a:rPr>
              <a:t>340</a:t>
            </a:r>
            <a:r>
              <a:rPr lang="en-GB" sz="2900" dirty="0" smtClean="0"/>
              <a:t> corals </a:t>
            </a:r>
            <a:endParaRPr lang="en-GB" sz="2900" dirty="0" smtClean="0"/>
          </a:p>
          <a:p>
            <a:pPr eaLnBrk="1" fontAlgn="auto" hangingPunct="1">
              <a:spcAft>
                <a:spcPts val="0"/>
              </a:spcAft>
              <a:buFont typeface="Arial" pitchFamily="34" charset="0"/>
              <a:buChar char="•"/>
              <a:defRPr/>
            </a:pPr>
            <a:r>
              <a:rPr lang="en-GB" sz="2900" dirty="0" smtClean="0"/>
              <a:t>More than </a:t>
            </a:r>
            <a:r>
              <a:rPr lang="en-GB" sz="2900" dirty="0" smtClean="0">
                <a:solidFill>
                  <a:srgbClr val="FF0000"/>
                </a:solidFill>
              </a:rPr>
              <a:t>10 </a:t>
            </a:r>
            <a:r>
              <a:rPr lang="en-GB" sz="2900" dirty="0" err="1" smtClean="0"/>
              <a:t>biogeographic</a:t>
            </a:r>
            <a:r>
              <a:rPr lang="en-GB" sz="2900" dirty="0" smtClean="0"/>
              <a:t> zones</a:t>
            </a:r>
            <a:endParaRPr lang="en-GB" sz="2900" dirty="0" smtClean="0"/>
          </a:p>
          <a:p>
            <a:pPr eaLnBrk="1" fontAlgn="auto" hangingPunct="1">
              <a:spcAft>
                <a:spcPts val="0"/>
              </a:spcAft>
              <a:buFont typeface="Arial" pitchFamily="34" charset="0"/>
              <a:buChar char="•"/>
              <a:defRPr/>
            </a:pPr>
            <a:endParaRPr lang="en-US" dirty="0"/>
          </a:p>
        </p:txBody>
      </p:sp>
    </p:spTree>
    <p:extLst>
      <p:ext uri="{BB962C8B-B14F-4D97-AF65-F5344CB8AC3E}">
        <p14:creationId xmlns:p14="http://schemas.microsoft.com/office/powerpoint/2010/main" xmlns="" val="11509207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20000" cy="838200"/>
          </a:xfrm>
        </p:spPr>
        <p:txBody>
          <a:bodyPr/>
          <a:lstStyle/>
          <a:p>
            <a:r>
              <a:rPr lang="en-IN" sz="4400" dirty="0" smtClean="0"/>
              <a:t>India – as a Mega-Diversity Nation</a:t>
            </a:r>
            <a:endParaRPr lang="en-IN" dirty="0"/>
          </a:p>
        </p:txBody>
      </p:sp>
      <p:sp>
        <p:nvSpPr>
          <p:cNvPr id="3" name="Content Placeholder 2"/>
          <p:cNvSpPr>
            <a:spLocks noGrp="1"/>
          </p:cNvSpPr>
          <p:nvPr>
            <p:ph idx="1"/>
          </p:nvPr>
        </p:nvSpPr>
        <p:spPr>
          <a:xfrm>
            <a:off x="457200" y="838200"/>
            <a:ext cx="7620000" cy="5715000"/>
          </a:xfrm>
        </p:spPr>
        <p:txBody>
          <a:bodyPr/>
          <a:lstStyle/>
          <a:p>
            <a:r>
              <a:rPr lang="en-IN" dirty="0" smtClean="0"/>
              <a:t>Endemism- species which are restricted only to a particular area. </a:t>
            </a:r>
            <a:r>
              <a:rPr lang="en-IN" dirty="0" err="1" smtClean="0"/>
              <a:t>Eg</a:t>
            </a:r>
            <a:r>
              <a:rPr lang="en-IN" dirty="0" smtClean="0"/>
              <a:t>. 50% Lizards are endemic to India. Western Ghats are the site of maximum endemism. (India ranks 11</a:t>
            </a:r>
            <a:r>
              <a:rPr lang="en-IN" baseline="30000" dirty="0" smtClean="0"/>
              <a:t>th</a:t>
            </a:r>
            <a:r>
              <a:rPr lang="en-IN" dirty="0" smtClean="0"/>
              <a:t> in endemism)</a:t>
            </a:r>
          </a:p>
          <a:p>
            <a:r>
              <a:rPr lang="en-IN" dirty="0" err="1" smtClean="0"/>
              <a:t>Center</a:t>
            </a:r>
            <a:r>
              <a:rPr lang="en-IN" dirty="0" smtClean="0"/>
              <a:t> of origin: Approx. 5000 species of flowering plants, 166 species of cropping plants and 320 species of wild relatives of cultivated crops  have their origin in India (Rank 6</a:t>
            </a:r>
            <a:r>
              <a:rPr lang="en-IN" baseline="30000" dirty="0" smtClean="0"/>
              <a:t>th</a:t>
            </a:r>
            <a:r>
              <a:rPr lang="en-IN" dirty="0" smtClean="0"/>
              <a:t> )</a:t>
            </a:r>
          </a:p>
          <a:p>
            <a:r>
              <a:rPr lang="en-IN" dirty="0" smtClean="0"/>
              <a:t>More than 47000 sp. of Plants &amp; 90000 sp. of animals (7% global biodiversity). </a:t>
            </a:r>
          </a:p>
          <a:p>
            <a:r>
              <a:rPr lang="en-IN" dirty="0" smtClean="0"/>
              <a:t>Ranks 10</a:t>
            </a:r>
            <a:r>
              <a:rPr lang="en-IN" baseline="30000" dirty="0" smtClean="0"/>
              <a:t>th</a:t>
            </a:r>
            <a:r>
              <a:rPr lang="en-IN" dirty="0" smtClean="0"/>
              <a:t> in richness of biodiversity.</a:t>
            </a:r>
          </a:p>
          <a:p>
            <a:r>
              <a:rPr lang="en-IN" dirty="0" smtClean="0"/>
              <a:t>Marine Diversity: India has 7500 Km long coastline having (mangroves, estuaries, coral reefs, black waters) rich biodiversity.</a:t>
            </a:r>
          </a:p>
          <a:p>
            <a:pPr lvl="1"/>
            <a:r>
              <a:rPr lang="en-IN" dirty="0" smtClean="0"/>
              <a:t>More than 340 species of corals are found in India</a:t>
            </a:r>
          </a:p>
          <a:p>
            <a:pPr lvl="1"/>
            <a:r>
              <a:rPr lang="en-IN" dirty="0" smtClean="0"/>
              <a:t>Rich in </a:t>
            </a:r>
            <a:r>
              <a:rPr lang="en-IN" dirty="0" err="1" smtClean="0"/>
              <a:t>Mollusks</a:t>
            </a:r>
            <a:r>
              <a:rPr lang="en-IN" dirty="0" smtClean="0"/>
              <a:t>, crustaceans, </a:t>
            </a:r>
            <a:r>
              <a:rPr lang="en-IN" dirty="0" err="1" smtClean="0"/>
              <a:t>polychaetes</a:t>
            </a:r>
            <a:r>
              <a:rPr lang="en-IN" dirty="0" smtClean="0"/>
              <a:t>, corals</a:t>
            </a:r>
          </a:p>
          <a:p>
            <a:pPr lvl="1"/>
            <a:r>
              <a:rPr lang="en-IN" dirty="0" smtClean="0"/>
              <a:t>93 major wetlands, Large Forest Cover with variability.</a:t>
            </a:r>
            <a:endParaRPr lang="en-IN" dirty="0"/>
          </a:p>
        </p:txBody>
      </p:sp>
    </p:spTree>
    <p:extLst>
      <p:ext uri="{BB962C8B-B14F-4D97-AF65-F5344CB8AC3E}">
        <p14:creationId xmlns:p14="http://schemas.microsoft.com/office/powerpoint/2010/main" xmlns="" val="9246195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Biogeographical Regions of India </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143000" y="1524000"/>
            <a:ext cx="6096000" cy="4576777"/>
          </a:xfrm>
        </p:spPr>
      </p:pic>
    </p:spTree>
    <p:extLst>
      <p:ext uri="{BB962C8B-B14F-4D97-AF65-F5344CB8AC3E}">
        <p14:creationId xmlns:p14="http://schemas.microsoft.com/office/powerpoint/2010/main" xmlns="" val="9961564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pPr eaLnBrk="1" hangingPunct="1"/>
            <a:r>
              <a:rPr lang="en-US" dirty="0" smtClean="0"/>
              <a:t>Endemism</a:t>
            </a:r>
          </a:p>
        </p:txBody>
      </p:sp>
      <p:pic>
        <p:nvPicPr>
          <p:cNvPr id="47107" name="Content Placeholder 3" descr="bd.png"/>
          <p:cNvPicPr>
            <a:picLocks noGrp="1" noChangeAspect="1"/>
          </p:cNvPicPr>
          <p:nvPr>
            <p:ph idx="1"/>
          </p:nvPr>
        </p:nvPicPr>
        <p:blipFill>
          <a:blip r:embed="rId2">
            <a:extLst>
              <a:ext uri="{28A0092B-C50C-407E-A947-70E740481C1C}">
                <a14:useLocalDpi xmlns:a14="http://schemas.microsoft.com/office/drawing/2010/main" xmlns="" val="0"/>
              </a:ext>
            </a:extLst>
          </a:blip>
          <a:srcRect/>
          <a:stretch>
            <a:fillRect/>
          </a:stretch>
        </p:blipFill>
        <p:spPr>
          <a:xfrm>
            <a:off x="684213" y="1553935"/>
            <a:ext cx="6707187" cy="5151665"/>
          </a:xfrm>
        </p:spPr>
      </p:pic>
    </p:spTree>
    <p:extLst>
      <p:ext uri="{BB962C8B-B14F-4D97-AF65-F5344CB8AC3E}">
        <p14:creationId xmlns:p14="http://schemas.microsoft.com/office/powerpoint/2010/main" xmlns="" val="3429539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Hotspots of Biodiversity</a:t>
            </a:r>
            <a:endParaRPr lang="en-IN" dirty="0"/>
          </a:p>
        </p:txBody>
      </p:sp>
      <p:sp>
        <p:nvSpPr>
          <p:cNvPr id="3" name="Content Placeholder 2"/>
          <p:cNvSpPr>
            <a:spLocks noGrp="1"/>
          </p:cNvSpPr>
          <p:nvPr>
            <p:ph idx="1"/>
          </p:nvPr>
        </p:nvSpPr>
        <p:spPr>
          <a:xfrm>
            <a:off x="457200" y="1219200"/>
            <a:ext cx="7620000" cy="5181600"/>
          </a:xfrm>
        </p:spPr>
        <p:txBody>
          <a:bodyPr>
            <a:normAutofit fontScale="92500"/>
          </a:bodyPr>
          <a:lstStyle/>
          <a:p>
            <a:r>
              <a:rPr lang="en-US" sz="2400" dirty="0"/>
              <a:t>A </a:t>
            </a:r>
            <a:r>
              <a:rPr lang="en-US" sz="2400" b="1" dirty="0"/>
              <a:t>biodiversity hotspot</a:t>
            </a:r>
            <a:r>
              <a:rPr lang="en-US" sz="2400" dirty="0"/>
              <a:t> is a biogeographic region with a significant </a:t>
            </a:r>
            <a:r>
              <a:rPr lang="en-US" sz="2400" dirty="0" smtClean="0"/>
              <a:t>reservoir (rich biodiversity zone) </a:t>
            </a:r>
            <a:r>
              <a:rPr lang="en-US" sz="2400" dirty="0"/>
              <a:t>of biodiversity that </a:t>
            </a:r>
            <a:r>
              <a:rPr lang="en-US" sz="2400" dirty="0" smtClean="0"/>
              <a:t>may </a:t>
            </a:r>
            <a:r>
              <a:rPr lang="en-US" sz="2400" dirty="0"/>
              <a:t>under threat from </a:t>
            </a:r>
            <a:r>
              <a:rPr lang="en-US" sz="2400" dirty="0" smtClean="0"/>
              <a:t>human induced activities.</a:t>
            </a:r>
            <a:endParaRPr lang="en-IN" dirty="0" smtClean="0"/>
          </a:p>
          <a:p>
            <a:r>
              <a:rPr lang="en-IN" dirty="0" smtClean="0"/>
              <a:t>Areas which exhibit </a:t>
            </a:r>
            <a:r>
              <a:rPr lang="en-IN" b="1" dirty="0" smtClean="0"/>
              <a:t>high species richness</a:t>
            </a:r>
            <a:r>
              <a:rPr lang="en-IN" dirty="0" smtClean="0"/>
              <a:t> as well as </a:t>
            </a:r>
            <a:r>
              <a:rPr lang="en-IN" b="1" dirty="0" smtClean="0"/>
              <a:t>endemism</a:t>
            </a:r>
            <a:r>
              <a:rPr lang="en-IN" dirty="0" smtClean="0"/>
              <a:t> are termed as Hotspots of Biodiversity.</a:t>
            </a:r>
          </a:p>
          <a:p>
            <a:r>
              <a:rPr lang="en-IN" b="1" dirty="0" smtClean="0"/>
              <a:t>Myers et al </a:t>
            </a:r>
            <a:r>
              <a:rPr lang="en-IN" dirty="0" smtClean="0"/>
              <a:t>introduced this term, at that time 25 Hotspots were identified out of which 2 were in India. Later 9 were added more  bringing a total to 34.</a:t>
            </a:r>
          </a:p>
          <a:p>
            <a:r>
              <a:rPr lang="en-IN" dirty="0" smtClean="0"/>
              <a:t>About 40% terrestrial &amp; 25 % vertebrate are endemic found in this hotspots</a:t>
            </a:r>
          </a:p>
          <a:p>
            <a:r>
              <a:rPr lang="en-IN" dirty="0" smtClean="0"/>
              <a:t>After tropical rain forests the second highest number endemic species are found in Mediterranean</a:t>
            </a:r>
          </a:p>
          <a:p>
            <a:r>
              <a:rPr lang="en-IN" dirty="0" smtClean="0"/>
              <a:t>These hotspots are threatened by human activities. More than 1 billion people most whom are desperately poor people, live in these areas.</a:t>
            </a:r>
          </a:p>
          <a:p>
            <a:r>
              <a:rPr lang="en-IN" dirty="0" smtClean="0"/>
              <a:t>Measures protecting these areas should be planned. </a:t>
            </a:r>
            <a:endParaRPr lang="en-IN" dirty="0"/>
          </a:p>
        </p:txBody>
      </p:sp>
    </p:spTree>
    <p:extLst>
      <p:ext uri="{BB962C8B-B14F-4D97-AF65-F5344CB8AC3E}">
        <p14:creationId xmlns:p14="http://schemas.microsoft.com/office/powerpoint/2010/main" xmlns="" val="24042827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228600" y="274638"/>
            <a:ext cx="7620000" cy="1143000"/>
          </a:xfrm>
        </p:spPr>
        <p:txBody>
          <a:bodyPr/>
          <a:lstStyle/>
          <a:p>
            <a:pPr eaLnBrk="1" hangingPunct="1"/>
            <a:r>
              <a:rPr lang="en-US" dirty="0" smtClean="0"/>
              <a:t>Biodiversity Hotspots</a:t>
            </a:r>
          </a:p>
        </p:txBody>
      </p:sp>
      <p:pic>
        <p:nvPicPr>
          <p:cNvPr id="54275" name="Content Placeholder 4" descr="bdho.gif"/>
          <p:cNvPicPr>
            <a:picLocks noGrp="1" noChangeAspect="1"/>
          </p:cNvPicPr>
          <p:nvPr>
            <p:ph idx="1"/>
          </p:nvPr>
        </p:nvPicPr>
        <p:blipFill>
          <a:blip r:embed="rId2">
            <a:extLst>
              <a:ext uri="{28A0092B-C50C-407E-A947-70E740481C1C}">
                <a14:useLocalDpi xmlns:a14="http://schemas.microsoft.com/office/drawing/2010/main" xmlns="" val="0"/>
              </a:ext>
            </a:extLst>
          </a:blip>
          <a:srcRect/>
          <a:stretch>
            <a:fillRect/>
          </a:stretch>
        </p:blipFill>
        <p:spPr>
          <a:xfrm>
            <a:off x="0" y="1457325"/>
            <a:ext cx="9144000" cy="5400675"/>
          </a:xfrm>
        </p:spPr>
      </p:pic>
    </p:spTree>
    <p:extLst>
      <p:ext uri="{BB962C8B-B14F-4D97-AF65-F5344CB8AC3E}">
        <p14:creationId xmlns:p14="http://schemas.microsoft.com/office/powerpoint/2010/main" xmlns="" val="36656048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620000" cy="411162"/>
          </a:xfrm>
        </p:spPr>
        <p:txBody>
          <a:bodyPr/>
          <a:lstStyle/>
          <a:p>
            <a:r>
              <a:rPr lang="en-IN" dirty="0" smtClean="0"/>
              <a:t>List of Hotspots</a:t>
            </a:r>
            <a:endParaRPr lang="en-IN"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xmlns="" val="1086128250"/>
              </p:ext>
            </p:extLst>
          </p:nvPr>
        </p:nvGraphicFramePr>
        <p:xfrm>
          <a:off x="228600" y="762000"/>
          <a:ext cx="7924800" cy="6007036"/>
        </p:xfrm>
        <a:graphic>
          <a:graphicData uri="http://schemas.openxmlformats.org/drawingml/2006/table">
            <a:tbl>
              <a:tblPr firstRow="1" bandRow="1">
                <a:tableStyleId>{5C22544A-7EE6-4342-B048-85BDC9FD1C3A}</a:tableStyleId>
              </a:tblPr>
              <a:tblGrid>
                <a:gridCol w="685800"/>
                <a:gridCol w="3276600"/>
                <a:gridCol w="762000"/>
                <a:gridCol w="3200400"/>
              </a:tblGrid>
              <a:tr h="307276">
                <a:tc>
                  <a:txBody>
                    <a:bodyPr/>
                    <a:lstStyle/>
                    <a:p>
                      <a:pPr algn="ctr"/>
                      <a:r>
                        <a:rPr lang="en-IN" sz="1400" dirty="0" smtClean="0"/>
                        <a:t>Sr. No</a:t>
                      </a:r>
                      <a:endParaRPr lang="en-IN" sz="1400" dirty="0"/>
                    </a:p>
                  </a:txBody>
                  <a:tcPr/>
                </a:tc>
                <a:tc>
                  <a:txBody>
                    <a:bodyPr/>
                    <a:lstStyle/>
                    <a:p>
                      <a:pPr algn="ctr"/>
                      <a:r>
                        <a:rPr lang="en-IN" sz="1400" dirty="0" smtClean="0"/>
                        <a:t>Name of Hotspots</a:t>
                      </a:r>
                      <a:endParaRPr lang="en-IN" sz="1400" dirty="0"/>
                    </a:p>
                  </a:txBody>
                  <a:tcPr/>
                </a:tc>
                <a:tc>
                  <a:txBody>
                    <a:bodyPr/>
                    <a:lstStyle/>
                    <a:p>
                      <a:pPr algn="ctr"/>
                      <a:r>
                        <a:rPr lang="en-IN" sz="1400" dirty="0" smtClean="0"/>
                        <a:t>Sr. No</a:t>
                      </a:r>
                      <a:endParaRPr lang="en-IN"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400" dirty="0" smtClean="0"/>
                        <a:t>Name of Hotspots</a:t>
                      </a:r>
                    </a:p>
                  </a:txBody>
                  <a:tcPr/>
                </a:tc>
              </a:tr>
              <a:tr h="286302">
                <a:tc>
                  <a:txBody>
                    <a:bodyPr/>
                    <a:lstStyle/>
                    <a:p>
                      <a:pPr algn="ctr"/>
                      <a:r>
                        <a:rPr lang="en-IN" sz="1400" dirty="0" smtClean="0"/>
                        <a:t>1</a:t>
                      </a:r>
                      <a:endParaRPr lang="en-IN" sz="1400" dirty="0"/>
                    </a:p>
                  </a:txBody>
                  <a:tcPr/>
                </a:tc>
                <a:tc>
                  <a:txBody>
                    <a:bodyPr/>
                    <a:lstStyle/>
                    <a:p>
                      <a:r>
                        <a:rPr lang="en-IN" sz="1400" dirty="0" smtClean="0"/>
                        <a:t>Tropical</a:t>
                      </a:r>
                      <a:r>
                        <a:rPr lang="en-IN" sz="1400" baseline="0" dirty="0" smtClean="0"/>
                        <a:t> Andes</a:t>
                      </a:r>
                      <a:endParaRPr lang="en-IN" sz="1400" dirty="0"/>
                    </a:p>
                  </a:txBody>
                  <a:tcPr/>
                </a:tc>
                <a:tc>
                  <a:txBody>
                    <a:bodyPr/>
                    <a:lstStyle/>
                    <a:p>
                      <a:pPr algn="ctr"/>
                      <a:r>
                        <a:rPr lang="en-IN" sz="1400" dirty="0" smtClean="0"/>
                        <a:t>19</a:t>
                      </a:r>
                      <a:endParaRPr lang="en-IN" sz="1400" dirty="0"/>
                    </a:p>
                  </a:txBody>
                  <a:tcPr/>
                </a:tc>
                <a:tc>
                  <a:txBody>
                    <a:bodyPr/>
                    <a:lstStyle/>
                    <a:p>
                      <a:r>
                        <a:rPr lang="en-IN" sz="1400" b="1" dirty="0" smtClean="0">
                          <a:solidFill>
                            <a:srgbClr val="FF0000"/>
                          </a:solidFill>
                        </a:rPr>
                        <a:t>Indo-Burma</a:t>
                      </a:r>
                      <a:endParaRPr lang="en-IN" sz="1400" b="1" dirty="0">
                        <a:solidFill>
                          <a:srgbClr val="FF0000"/>
                        </a:solidFill>
                      </a:endParaRPr>
                    </a:p>
                  </a:txBody>
                  <a:tcPr/>
                </a:tc>
              </a:tr>
              <a:tr h="286302">
                <a:tc>
                  <a:txBody>
                    <a:bodyPr/>
                    <a:lstStyle/>
                    <a:p>
                      <a:pPr algn="ctr"/>
                      <a:r>
                        <a:rPr lang="en-IN" sz="1400" dirty="0" smtClean="0"/>
                        <a:t>2</a:t>
                      </a:r>
                      <a:endParaRPr lang="en-IN" sz="1400" dirty="0"/>
                    </a:p>
                  </a:txBody>
                  <a:tcPr/>
                </a:tc>
                <a:tc>
                  <a:txBody>
                    <a:bodyPr/>
                    <a:lstStyle/>
                    <a:p>
                      <a:r>
                        <a:rPr lang="en-IN" sz="1400" dirty="0" smtClean="0"/>
                        <a:t>Mesoamerican Forests</a:t>
                      </a:r>
                      <a:endParaRPr lang="en-IN" sz="1400" dirty="0"/>
                    </a:p>
                  </a:txBody>
                  <a:tcPr/>
                </a:tc>
                <a:tc>
                  <a:txBody>
                    <a:bodyPr/>
                    <a:lstStyle/>
                    <a:p>
                      <a:pPr algn="ctr"/>
                      <a:r>
                        <a:rPr lang="en-IN" sz="1400" dirty="0" smtClean="0"/>
                        <a:t>20</a:t>
                      </a:r>
                    </a:p>
                  </a:txBody>
                  <a:tcPr/>
                </a:tc>
                <a:tc>
                  <a:txBody>
                    <a:bodyPr/>
                    <a:lstStyle/>
                    <a:p>
                      <a:r>
                        <a:rPr lang="en-IN" sz="1400" dirty="0" smtClean="0"/>
                        <a:t>South Central China</a:t>
                      </a:r>
                      <a:endParaRPr lang="en-IN" sz="1400" dirty="0"/>
                    </a:p>
                  </a:txBody>
                  <a:tcPr/>
                </a:tc>
              </a:tr>
              <a:tr h="286302">
                <a:tc>
                  <a:txBody>
                    <a:bodyPr/>
                    <a:lstStyle/>
                    <a:p>
                      <a:pPr algn="ctr"/>
                      <a:r>
                        <a:rPr lang="en-IN" sz="1400" dirty="0" smtClean="0"/>
                        <a:t>3</a:t>
                      </a:r>
                      <a:endParaRPr lang="en-IN" sz="1400" dirty="0"/>
                    </a:p>
                  </a:txBody>
                  <a:tcPr/>
                </a:tc>
                <a:tc>
                  <a:txBody>
                    <a:bodyPr/>
                    <a:lstStyle/>
                    <a:p>
                      <a:r>
                        <a:rPr lang="en-IN" sz="1400" dirty="0" smtClean="0"/>
                        <a:t>Caribbean</a:t>
                      </a:r>
                      <a:endParaRPr lang="en-IN" sz="1400" dirty="0"/>
                    </a:p>
                  </a:txBody>
                  <a:tcPr/>
                </a:tc>
                <a:tc>
                  <a:txBody>
                    <a:bodyPr/>
                    <a:lstStyle/>
                    <a:p>
                      <a:pPr algn="ctr"/>
                      <a:r>
                        <a:rPr lang="en-IN" sz="1400" dirty="0" smtClean="0"/>
                        <a:t>21</a:t>
                      </a:r>
                      <a:endParaRPr lang="en-IN" sz="1400" dirty="0"/>
                    </a:p>
                  </a:txBody>
                  <a:tcPr/>
                </a:tc>
                <a:tc>
                  <a:txBody>
                    <a:bodyPr/>
                    <a:lstStyle/>
                    <a:p>
                      <a:r>
                        <a:rPr lang="en-IN" sz="1400" b="1" dirty="0" smtClean="0">
                          <a:solidFill>
                            <a:srgbClr val="FF0000"/>
                          </a:solidFill>
                        </a:rPr>
                        <a:t>Western Ghats</a:t>
                      </a:r>
                      <a:endParaRPr lang="en-IN" sz="1400" b="1" dirty="0">
                        <a:solidFill>
                          <a:srgbClr val="FF0000"/>
                        </a:solidFill>
                      </a:endParaRPr>
                    </a:p>
                  </a:txBody>
                  <a:tcPr/>
                </a:tc>
              </a:tr>
              <a:tr h="286302">
                <a:tc>
                  <a:txBody>
                    <a:bodyPr/>
                    <a:lstStyle/>
                    <a:p>
                      <a:pPr algn="ctr"/>
                      <a:r>
                        <a:rPr lang="en-IN" sz="1400" dirty="0" smtClean="0"/>
                        <a:t>4</a:t>
                      </a:r>
                      <a:endParaRPr lang="en-IN" sz="1400" dirty="0"/>
                    </a:p>
                  </a:txBody>
                  <a:tcPr/>
                </a:tc>
                <a:tc>
                  <a:txBody>
                    <a:bodyPr/>
                    <a:lstStyle/>
                    <a:p>
                      <a:r>
                        <a:rPr lang="en-IN" sz="1400" dirty="0" smtClean="0"/>
                        <a:t>Brazil’s Atlantic Forest</a:t>
                      </a:r>
                      <a:endParaRPr lang="en-IN" sz="1400" dirty="0"/>
                    </a:p>
                  </a:txBody>
                  <a:tcPr/>
                </a:tc>
                <a:tc>
                  <a:txBody>
                    <a:bodyPr/>
                    <a:lstStyle/>
                    <a:p>
                      <a:pPr algn="ctr"/>
                      <a:r>
                        <a:rPr lang="en-IN" sz="1400" dirty="0" smtClean="0"/>
                        <a:t>22</a:t>
                      </a:r>
                      <a:endParaRPr lang="en-IN" sz="1400" dirty="0"/>
                    </a:p>
                  </a:txBody>
                  <a:tcPr/>
                </a:tc>
                <a:tc>
                  <a:txBody>
                    <a:bodyPr/>
                    <a:lstStyle/>
                    <a:p>
                      <a:r>
                        <a:rPr lang="en-IN" sz="1400" dirty="0" smtClean="0"/>
                        <a:t>South-Western Australia</a:t>
                      </a:r>
                      <a:endParaRPr lang="en-IN" sz="1400" dirty="0"/>
                    </a:p>
                  </a:txBody>
                  <a:tcPr/>
                </a:tc>
              </a:tr>
              <a:tr h="286302">
                <a:tc>
                  <a:txBody>
                    <a:bodyPr/>
                    <a:lstStyle/>
                    <a:p>
                      <a:pPr algn="ctr"/>
                      <a:r>
                        <a:rPr lang="en-IN" sz="1400" dirty="0" smtClean="0"/>
                        <a:t>5</a:t>
                      </a:r>
                      <a:endParaRPr lang="en-IN" sz="1400" dirty="0"/>
                    </a:p>
                  </a:txBody>
                  <a:tcPr/>
                </a:tc>
                <a:tc>
                  <a:txBody>
                    <a:bodyPr/>
                    <a:lstStyle/>
                    <a:p>
                      <a:r>
                        <a:rPr lang="en-IN" sz="1400" dirty="0" smtClean="0"/>
                        <a:t>Choc/Darien of Panama Western Ecuador</a:t>
                      </a:r>
                      <a:endParaRPr lang="en-IN" sz="1400" dirty="0"/>
                    </a:p>
                  </a:txBody>
                  <a:tcPr/>
                </a:tc>
                <a:tc>
                  <a:txBody>
                    <a:bodyPr/>
                    <a:lstStyle/>
                    <a:p>
                      <a:pPr algn="ctr"/>
                      <a:r>
                        <a:rPr lang="en-IN" sz="1400" dirty="0" smtClean="0"/>
                        <a:t>23</a:t>
                      </a:r>
                      <a:endParaRPr lang="en-IN" sz="1400" dirty="0"/>
                    </a:p>
                  </a:txBody>
                  <a:tcPr/>
                </a:tc>
                <a:tc>
                  <a:txBody>
                    <a:bodyPr/>
                    <a:lstStyle/>
                    <a:p>
                      <a:r>
                        <a:rPr lang="en-IN" sz="1400" dirty="0" smtClean="0"/>
                        <a:t>New Caledonia</a:t>
                      </a:r>
                      <a:endParaRPr lang="en-IN" sz="1400" dirty="0"/>
                    </a:p>
                  </a:txBody>
                  <a:tcPr/>
                </a:tc>
              </a:tr>
              <a:tr h="286302">
                <a:tc>
                  <a:txBody>
                    <a:bodyPr/>
                    <a:lstStyle/>
                    <a:p>
                      <a:pPr algn="ctr"/>
                      <a:r>
                        <a:rPr lang="en-IN" sz="1400" dirty="0" smtClean="0"/>
                        <a:t>6</a:t>
                      </a:r>
                      <a:endParaRPr lang="en-IN" sz="1400" dirty="0"/>
                    </a:p>
                  </a:txBody>
                  <a:tcPr/>
                </a:tc>
                <a:tc>
                  <a:txBody>
                    <a:bodyPr/>
                    <a:lstStyle/>
                    <a:p>
                      <a:r>
                        <a:rPr lang="en-IN" sz="1400" dirty="0" smtClean="0"/>
                        <a:t>Brazil’s </a:t>
                      </a:r>
                      <a:r>
                        <a:rPr lang="en-IN" sz="1400" dirty="0" err="1" smtClean="0"/>
                        <a:t>Cerrado</a:t>
                      </a:r>
                      <a:endParaRPr lang="en-IN" sz="1400" dirty="0"/>
                    </a:p>
                  </a:txBody>
                  <a:tcPr/>
                </a:tc>
                <a:tc>
                  <a:txBody>
                    <a:bodyPr/>
                    <a:lstStyle/>
                    <a:p>
                      <a:pPr algn="ctr"/>
                      <a:r>
                        <a:rPr lang="en-IN" sz="1400" dirty="0" smtClean="0"/>
                        <a:t>24</a:t>
                      </a:r>
                      <a:endParaRPr lang="en-IN" sz="1400" dirty="0"/>
                    </a:p>
                  </a:txBody>
                  <a:tcPr/>
                </a:tc>
                <a:tc>
                  <a:txBody>
                    <a:bodyPr/>
                    <a:lstStyle/>
                    <a:p>
                      <a:r>
                        <a:rPr lang="en-IN" sz="1400" dirty="0" smtClean="0"/>
                        <a:t>New Zealand</a:t>
                      </a:r>
                      <a:endParaRPr lang="en-IN" sz="1400" dirty="0"/>
                    </a:p>
                  </a:txBody>
                  <a:tcPr/>
                </a:tc>
              </a:tr>
              <a:tr h="286302">
                <a:tc>
                  <a:txBody>
                    <a:bodyPr/>
                    <a:lstStyle/>
                    <a:p>
                      <a:pPr algn="ctr"/>
                      <a:r>
                        <a:rPr lang="en-IN" sz="1400" dirty="0" smtClean="0"/>
                        <a:t>7</a:t>
                      </a:r>
                      <a:endParaRPr lang="en-IN" sz="1400" dirty="0"/>
                    </a:p>
                  </a:txBody>
                  <a:tcPr/>
                </a:tc>
                <a:tc>
                  <a:txBody>
                    <a:bodyPr/>
                    <a:lstStyle/>
                    <a:p>
                      <a:r>
                        <a:rPr lang="en-IN" sz="1400" dirty="0" smtClean="0"/>
                        <a:t>Central Chile</a:t>
                      </a:r>
                      <a:endParaRPr lang="en-IN" sz="1400" dirty="0"/>
                    </a:p>
                  </a:txBody>
                  <a:tcPr/>
                </a:tc>
                <a:tc>
                  <a:txBody>
                    <a:bodyPr/>
                    <a:lstStyle/>
                    <a:p>
                      <a:pPr algn="ctr"/>
                      <a:r>
                        <a:rPr lang="en-IN" sz="1400" dirty="0" smtClean="0"/>
                        <a:t>25</a:t>
                      </a:r>
                      <a:endParaRPr lang="en-IN" sz="1400" dirty="0"/>
                    </a:p>
                  </a:txBody>
                  <a:tcPr/>
                </a:tc>
                <a:tc>
                  <a:txBody>
                    <a:bodyPr/>
                    <a:lstStyle/>
                    <a:p>
                      <a:r>
                        <a:rPr lang="en-IN" sz="1400" dirty="0" smtClean="0"/>
                        <a:t>Polynesia/Micronesia</a:t>
                      </a:r>
                      <a:endParaRPr lang="en-IN" sz="1400" dirty="0"/>
                    </a:p>
                  </a:txBody>
                  <a:tcPr/>
                </a:tc>
              </a:tr>
              <a:tr h="286302">
                <a:tc>
                  <a:txBody>
                    <a:bodyPr/>
                    <a:lstStyle/>
                    <a:p>
                      <a:pPr algn="ctr"/>
                      <a:r>
                        <a:rPr lang="en-IN" sz="1400" dirty="0" smtClean="0"/>
                        <a:t>8</a:t>
                      </a:r>
                      <a:endParaRPr lang="en-IN" sz="1400" dirty="0"/>
                    </a:p>
                  </a:txBody>
                  <a:tcPr/>
                </a:tc>
                <a:tc>
                  <a:txBody>
                    <a:bodyPr/>
                    <a:lstStyle/>
                    <a:p>
                      <a:r>
                        <a:rPr lang="en-IN" sz="1400" dirty="0" smtClean="0"/>
                        <a:t>California Floristic Province</a:t>
                      </a:r>
                      <a:endParaRPr lang="en-IN" sz="1400" dirty="0"/>
                    </a:p>
                  </a:txBody>
                  <a:tcPr/>
                </a:tc>
                <a:tc>
                  <a:txBody>
                    <a:bodyPr/>
                    <a:lstStyle/>
                    <a:p>
                      <a:pPr algn="ctr"/>
                      <a:r>
                        <a:rPr lang="en-IN" sz="1400" dirty="0" smtClean="0"/>
                        <a:t>26</a:t>
                      </a:r>
                      <a:endParaRPr lang="en-IN" sz="1400" dirty="0"/>
                    </a:p>
                  </a:txBody>
                  <a:tcPr/>
                </a:tc>
                <a:tc>
                  <a:txBody>
                    <a:bodyPr/>
                    <a:lstStyle/>
                    <a:p>
                      <a:r>
                        <a:rPr lang="en-IN" sz="1400" dirty="0" smtClean="0"/>
                        <a:t>The </a:t>
                      </a:r>
                      <a:r>
                        <a:rPr lang="en-IN" sz="1400" dirty="0" err="1" smtClean="0"/>
                        <a:t>Madrean</a:t>
                      </a:r>
                      <a:r>
                        <a:rPr lang="en-IN" sz="1400" dirty="0" smtClean="0"/>
                        <a:t> Pine-Oak woodlands</a:t>
                      </a:r>
                      <a:endParaRPr lang="en-IN" sz="1400" dirty="0"/>
                    </a:p>
                  </a:txBody>
                  <a:tcPr/>
                </a:tc>
              </a:tr>
              <a:tr h="286302">
                <a:tc>
                  <a:txBody>
                    <a:bodyPr/>
                    <a:lstStyle/>
                    <a:p>
                      <a:pPr algn="ctr"/>
                      <a:r>
                        <a:rPr lang="en-IN" sz="1400" dirty="0" smtClean="0"/>
                        <a:t>9</a:t>
                      </a:r>
                      <a:endParaRPr lang="en-IN" sz="1400" dirty="0"/>
                    </a:p>
                  </a:txBody>
                  <a:tcPr/>
                </a:tc>
                <a:tc>
                  <a:txBody>
                    <a:bodyPr/>
                    <a:lstStyle/>
                    <a:p>
                      <a:r>
                        <a:rPr lang="en-IN" sz="1400" dirty="0" smtClean="0"/>
                        <a:t>Madagascar</a:t>
                      </a:r>
                      <a:endParaRPr lang="en-IN" sz="1400" dirty="0"/>
                    </a:p>
                  </a:txBody>
                  <a:tcPr/>
                </a:tc>
                <a:tc>
                  <a:txBody>
                    <a:bodyPr/>
                    <a:lstStyle/>
                    <a:p>
                      <a:pPr algn="ctr"/>
                      <a:r>
                        <a:rPr lang="en-IN" sz="1400" dirty="0" smtClean="0"/>
                        <a:t>27</a:t>
                      </a:r>
                      <a:endParaRPr lang="en-IN" sz="1400" dirty="0"/>
                    </a:p>
                  </a:txBody>
                  <a:tcPr/>
                </a:tc>
                <a:tc>
                  <a:txBody>
                    <a:bodyPr/>
                    <a:lstStyle/>
                    <a:p>
                      <a:r>
                        <a:rPr lang="en-IN" sz="1400" dirty="0" err="1" smtClean="0"/>
                        <a:t>Maputaland-Pondoland</a:t>
                      </a:r>
                      <a:r>
                        <a:rPr lang="en-IN" sz="1400" dirty="0" smtClean="0"/>
                        <a:t> Albany</a:t>
                      </a:r>
                      <a:endParaRPr lang="en-IN" sz="1400" dirty="0"/>
                    </a:p>
                  </a:txBody>
                  <a:tcPr/>
                </a:tc>
              </a:tr>
              <a:tr h="486714">
                <a:tc>
                  <a:txBody>
                    <a:bodyPr/>
                    <a:lstStyle/>
                    <a:p>
                      <a:pPr algn="ctr"/>
                      <a:r>
                        <a:rPr lang="en-IN" sz="1400" dirty="0" smtClean="0"/>
                        <a:t>10</a:t>
                      </a:r>
                      <a:endParaRPr lang="en-IN" sz="1400" dirty="0"/>
                    </a:p>
                  </a:txBody>
                  <a:tcPr/>
                </a:tc>
                <a:tc>
                  <a:txBody>
                    <a:bodyPr/>
                    <a:lstStyle/>
                    <a:p>
                      <a:r>
                        <a:rPr lang="en-IN" sz="1400" dirty="0" smtClean="0"/>
                        <a:t>Eastern Arc &amp; Coastal forest of Tanzania/ Kenya</a:t>
                      </a:r>
                      <a:endParaRPr lang="en-IN" sz="1400" dirty="0"/>
                    </a:p>
                  </a:txBody>
                  <a:tcPr/>
                </a:tc>
                <a:tc>
                  <a:txBody>
                    <a:bodyPr/>
                    <a:lstStyle/>
                    <a:p>
                      <a:pPr algn="ctr"/>
                      <a:r>
                        <a:rPr lang="en-IN" sz="1400" dirty="0" smtClean="0"/>
                        <a:t>28</a:t>
                      </a:r>
                      <a:endParaRPr lang="en-IN" sz="1400" dirty="0"/>
                    </a:p>
                  </a:txBody>
                  <a:tcPr/>
                </a:tc>
                <a:tc>
                  <a:txBody>
                    <a:bodyPr/>
                    <a:lstStyle/>
                    <a:p>
                      <a:r>
                        <a:rPr lang="en-IN" sz="1400" dirty="0" smtClean="0"/>
                        <a:t>The eastern </a:t>
                      </a:r>
                      <a:r>
                        <a:rPr lang="en-IN" sz="1400" dirty="0" err="1" smtClean="0"/>
                        <a:t>Afromontane</a:t>
                      </a:r>
                      <a:endParaRPr lang="en-IN" sz="1400" dirty="0"/>
                    </a:p>
                  </a:txBody>
                  <a:tcPr/>
                </a:tc>
              </a:tr>
              <a:tr h="286302">
                <a:tc>
                  <a:txBody>
                    <a:bodyPr/>
                    <a:lstStyle/>
                    <a:p>
                      <a:pPr algn="ctr"/>
                      <a:r>
                        <a:rPr lang="en-IN" sz="1400" dirty="0" smtClean="0"/>
                        <a:t>11</a:t>
                      </a:r>
                      <a:endParaRPr lang="en-IN" sz="1400" dirty="0"/>
                    </a:p>
                  </a:txBody>
                  <a:tcPr/>
                </a:tc>
                <a:tc>
                  <a:txBody>
                    <a:bodyPr/>
                    <a:lstStyle/>
                    <a:p>
                      <a:r>
                        <a:rPr lang="en-IN" sz="1400" dirty="0" smtClean="0"/>
                        <a:t>Western African Forest</a:t>
                      </a:r>
                      <a:endParaRPr lang="en-IN" sz="1400" dirty="0"/>
                    </a:p>
                  </a:txBody>
                  <a:tcPr/>
                </a:tc>
                <a:tc>
                  <a:txBody>
                    <a:bodyPr/>
                    <a:lstStyle/>
                    <a:p>
                      <a:pPr algn="ctr"/>
                      <a:r>
                        <a:rPr lang="en-IN" sz="1400" dirty="0" smtClean="0"/>
                        <a:t>29</a:t>
                      </a:r>
                      <a:endParaRPr lang="en-IN" sz="1400" dirty="0"/>
                    </a:p>
                  </a:txBody>
                  <a:tcPr/>
                </a:tc>
                <a:tc>
                  <a:txBody>
                    <a:bodyPr/>
                    <a:lstStyle/>
                    <a:p>
                      <a:r>
                        <a:rPr lang="en-IN" sz="1400" dirty="0" smtClean="0"/>
                        <a:t>The Horn Africa</a:t>
                      </a:r>
                      <a:endParaRPr lang="en-IN" sz="1400" dirty="0"/>
                    </a:p>
                  </a:txBody>
                  <a:tcPr/>
                </a:tc>
              </a:tr>
              <a:tr h="286302">
                <a:tc>
                  <a:txBody>
                    <a:bodyPr/>
                    <a:lstStyle/>
                    <a:p>
                      <a:pPr algn="ctr"/>
                      <a:r>
                        <a:rPr lang="en-IN" sz="1400" dirty="0" smtClean="0"/>
                        <a:t>12</a:t>
                      </a:r>
                      <a:endParaRPr lang="en-IN" sz="1400" dirty="0"/>
                    </a:p>
                  </a:txBody>
                  <a:tcPr/>
                </a:tc>
                <a:tc>
                  <a:txBody>
                    <a:bodyPr/>
                    <a:lstStyle/>
                    <a:p>
                      <a:r>
                        <a:rPr lang="en-IN" sz="1400" dirty="0" smtClean="0"/>
                        <a:t>Cape Floristic Province</a:t>
                      </a:r>
                      <a:endParaRPr lang="en-IN" sz="1400" dirty="0"/>
                    </a:p>
                  </a:txBody>
                  <a:tcPr/>
                </a:tc>
                <a:tc>
                  <a:txBody>
                    <a:bodyPr/>
                    <a:lstStyle/>
                    <a:p>
                      <a:pPr algn="ctr"/>
                      <a:r>
                        <a:rPr lang="en-IN" sz="1400" dirty="0" smtClean="0"/>
                        <a:t>30</a:t>
                      </a:r>
                      <a:endParaRPr lang="en-IN" sz="1400" dirty="0"/>
                    </a:p>
                  </a:txBody>
                  <a:tcPr/>
                </a:tc>
                <a:tc>
                  <a:txBody>
                    <a:bodyPr/>
                    <a:lstStyle/>
                    <a:p>
                      <a:r>
                        <a:rPr lang="en-IN" sz="1400" dirty="0" smtClean="0"/>
                        <a:t>The </a:t>
                      </a:r>
                      <a:r>
                        <a:rPr lang="en-IN" sz="1400" dirty="0" err="1" smtClean="0"/>
                        <a:t>Irano</a:t>
                      </a:r>
                      <a:r>
                        <a:rPr lang="en-IN" sz="1400" dirty="0" smtClean="0"/>
                        <a:t>-Anatolian</a:t>
                      </a:r>
                      <a:endParaRPr lang="en-IN" sz="1400" dirty="0"/>
                    </a:p>
                  </a:txBody>
                  <a:tcPr/>
                </a:tc>
              </a:tr>
              <a:tr h="286302">
                <a:tc>
                  <a:txBody>
                    <a:bodyPr/>
                    <a:lstStyle/>
                    <a:p>
                      <a:pPr algn="ctr"/>
                      <a:r>
                        <a:rPr lang="en-IN" sz="1400" dirty="0" smtClean="0"/>
                        <a:t>13</a:t>
                      </a:r>
                      <a:endParaRPr lang="en-IN" sz="1400" dirty="0"/>
                    </a:p>
                  </a:txBody>
                  <a:tcPr/>
                </a:tc>
                <a:tc>
                  <a:txBody>
                    <a:bodyPr/>
                    <a:lstStyle/>
                    <a:p>
                      <a:r>
                        <a:rPr lang="en-IN" sz="1400" dirty="0" smtClean="0"/>
                        <a:t>Succulent Karoo</a:t>
                      </a:r>
                      <a:endParaRPr lang="en-IN" sz="1400" dirty="0"/>
                    </a:p>
                  </a:txBody>
                  <a:tcPr/>
                </a:tc>
                <a:tc>
                  <a:txBody>
                    <a:bodyPr/>
                    <a:lstStyle/>
                    <a:p>
                      <a:pPr algn="ctr"/>
                      <a:r>
                        <a:rPr lang="en-IN" sz="1400" dirty="0" smtClean="0"/>
                        <a:t>31</a:t>
                      </a:r>
                      <a:endParaRPr lang="en-IN" sz="1400" dirty="0"/>
                    </a:p>
                  </a:txBody>
                  <a:tcPr/>
                </a:tc>
                <a:tc>
                  <a:txBody>
                    <a:bodyPr/>
                    <a:lstStyle/>
                    <a:p>
                      <a:r>
                        <a:rPr lang="en-IN" sz="1400" dirty="0" smtClean="0"/>
                        <a:t>The </a:t>
                      </a:r>
                      <a:r>
                        <a:rPr lang="en-IN" sz="1400" dirty="0" err="1" smtClean="0"/>
                        <a:t>Muntains</a:t>
                      </a:r>
                      <a:r>
                        <a:rPr lang="en-IN" sz="1400" dirty="0" smtClean="0"/>
                        <a:t> of Central Asia</a:t>
                      </a:r>
                      <a:endParaRPr lang="en-IN" sz="1400" dirty="0"/>
                    </a:p>
                  </a:txBody>
                  <a:tcPr/>
                </a:tc>
              </a:tr>
              <a:tr h="286302">
                <a:tc>
                  <a:txBody>
                    <a:bodyPr/>
                    <a:lstStyle/>
                    <a:p>
                      <a:pPr algn="ctr"/>
                      <a:r>
                        <a:rPr lang="en-IN" sz="1400" dirty="0" smtClean="0"/>
                        <a:t>14</a:t>
                      </a:r>
                      <a:endParaRPr lang="en-IN" sz="1400" dirty="0"/>
                    </a:p>
                  </a:txBody>
                  <a:tcPr/>
                </a:tc>
                <a:tc>
                  <a:txBody>
                    <a:bodyPr/>
                    <a:lstStyle/>
                    <a:p>
                      <a:r>
                        <a:rPr lang="en-IN" sz="1400" dirty="0" smtClean="0"/>
                        <a:t>Mediterranean Basin</a:t>
                      </a:r>
                      <a:endParaRPr lang="en-IN" sz="1400" dirty="0"/>
                    </a:p>
                  </a:txBody>
                  <a:tcPr/>
                </a:tc>
                <a:tc>
                  <a:txBody>
                    <a:bodyPr/>
                    <a:lstStyle/>
                    <a:p>
                      <a:pPr algn="ctr"/>
                      <a:r>
                        <a:rPr lang="en-IN" sz="1400" dirty="0" smtClean="0"/>
                        <a:t>32</a:t>
                      </a:r>
                      <a:endParaRPr lang="en-IN" sz="1400" dirty="0"/>
                    </a:p>
                  </a:txBody>
                  <a:tcPr/>
                </a:tc>
                <a:tc>
                  <a:txBody>
                    <a:bodyPr/>
                    <a:lstStyle/>
                    <a:p>
                      <a:r>
                        <a:rPr lang="en-IN" sz="1400" b="1" dirty="0" smtClean="0">
                          <a:solidFill>
                            <a:srgbClr val="FF0000"/>
                          </a:solidFill>
                        </a:rPr>
                        <a:t>Eastern</a:t>
                      </a:r>
                      <a:r>
                        <a:rPr lang="en-IN" sz="1400" b="1" baseline="0" dirty="0" smtClean="0">
                          <a:solidFill>
                            <a:srgbClr val="FF0000"/>
                          </a:solidFill>
                        </a:rPr>
                        <a:t> Himalaya</a:t>
                      </a:r>
                      <a:endParaRPr lang="en-IN" sz="1400" b="1" dirty="0">
                        <a:solidFill>
                          <a:srgbClr val="FF0000"/>
                        </a:solidFill>
                      </a:endParaRPr>
                    </a:p>
                  </a:txBody>
                  <a:tcPr/>
                </a:tc>
              </a:tr>
              <a:tr h="286302">
                <a:tc>
                  <a:txBody>
                    <a:bodyPr/>
                    <a:lstStyle/>
                    <a:p>
                      <a:pPr algn="ctr"/>
                      <a:r>
                        <a:rPr lang="en-IN" sz="1400" dirty="0" smtClean="0"/>
                        <a:t>15</a:t>
                      </a:r>
                      <a:endParaRPr lang="en-IN" sz="1400" dirty="0"/>
                    </a:p>
                  </a:txBody>
                  <a:tcPr/>
                </a:tc>
                <a:tc>
                  <a:txBody>
                    <a:bodyPr/>
                    <a:lstStyle/>
                    <a:p>
                      <a:r>
                        <a:rPr lang="en-IN" sz="1400" dirty="0" smtClean="0"/>
                        <a:t>Caucasus</a:t>
                      </a:r>
                      <a:endParaRPr lang="en-IN" sz="1400" dirty="0"/>
                    </a:p>
                  </a:txBody>
                  <a:tcPr/>
                </a:tc>
                <a:tc>
                  <a:txBody>
                    <a:bodyPr/>
                    <a:lstStyle/>
                    <a:p>
                      <a:pPr algn="ctr"/>
                      <a:r>
                        <a:rPr lang="en-IN" sz="1400" dirty="0" smtClean="0"/>
                        <a:t>33</a:t>
                      </a:r>
                      <a:endParaRPr lang="en-IN" sz="1400" dirty="0"/>
                    </a:p>
                  </a:txBody>
                  <a:tcPr/>
                </a:tc>
                <a:tc>
                  <a:txBody>
                    <a:bodyPr/>
                    <a:lstStyle/>
                    <a:p>
                      <a:r>
                        <a:rPr lang="en-IN" sz="1400" dirty="0" smtClean="0"/>
                        <a:t>Japan</a:t>
                      </a:r>
                      <a:endParaRPr lang="en-IN" sz="1400" dirty="0"/>
                    </a:p>
                  </a:txBody>
                  <a:tcPr/>
                </a:tc>
              </a:tr>
              <a:tr h="286302">
                <a:tc>
                  <a:txBody>
                    <a:bodyPr/>
                    <a:lstStyle/>
                    <a:p>
                      <a:pPr algn="ctr"/>
                      <a:r>
                        <a:rPr lang="en-IN" sz="1400" dirty="0" smtClean="0"/>
                        <a:t>16</a:t>
                      </a:r>
                      <a:endParaRPr lang="en-IN" sz="1400" dirty="0"/>
                    </a:p>
                  </a:txBody>
                  <a:tcPr/>
                </a:tc>
                <a:tc>
                  <a:txBody>
                    <a:bodyPr/>
                    <a:lstStyle/>
                    <a:p>
                      <a:r>
                        <a:rPr lang="en-IN" sz="1400" dirty="0" err="1" smtClean="0"/>
                        <a:t>Sundaland</a:t>
                      </a:r>
                      <a:endParaRPr lang="en-IN" sz="1400" dirty="0"/>
                    </a:p>
                  </a:txBody>
                  <a:tcPr/>
                </a:tc>
                <a:tc>
                  <a:txBody>
                    <a:bodyPr/>
                    <a:lstStyle/>
                    <a:p>
                      <a:pPr algn="ctr"/>
                      <a:r>
                        <a:rPr lang="en-IN" sz="1400" dirty="0" smtClean="0"/>
                        <a:t>34</a:t>
                      </a:r>
                      <a:endParaRPr lang="en-IN" sz="1400" dirty="0"/>
                    </a:p>
                  </a:txBody>
                  <a:tcPr/>
                </a:tc>
                <a:tc>
                  <a:txBody>
                    <a:bodyPr/>
                    <a:lstStyle/>
                    <a:p>
                      <a:r>
                        <a:rPr lang="en-IN" sz="1400" dirty="0" smtClean="0"/>
                        <a:t>East </a:t>
                      </a:r>
                      <a:r>
                        <a:rPr lang="en-IN" sz="1400" dirty="0" err="1" smtClean="0"/>
                        <a:t>Melanesiaan</a:t>
                      </a:r>
                      <a:r>
                        <a:rPr lang="en-IN" sz="1400" dirty="0" smtClean="0"/>
                        <a:t> Islands</a:t>
                      </a:r>
                      <a:endParaRPr lang="en-IN" sz="1400" dirty="0"/>
                    </a:p>
                  </a:txBody>
                  <a:tcPr/>
                </a:tc>
              </a:tr>
              <a:tr h="286302">
                <a:tc>
                  <a:txBody>
                    <a:bodyPr/>
                    <a:lstStyle/>
                    <a:p>
                      <a:pPr algn="ctr"/>
                      <a:r>
                        <a:rPr lang="en-IN" sz="1400" dirty="0" smtClean="0"/>
                        <a:t>17</a:t>
                      </a:r>
                      <a:endParaRPr lang="en-IN" sz="1400" dirty="0"/>
                    </a:p>
                  </a:txBody>
                  <a:tcPr/>
                </a:tc>
                <a:tc>
                  <a:txBody>
                    <a:bodyPr/>
                    <a:lstStyle/>
                    <a:p>
                      <a:r>
                        <a:rPr lang="en-IN" sz="1400" dirty="0" err="1" smtClean="0"/>
                        <a:t>Wallacea</a:t>
                      </a:r>
                      <a:endParaRPr lang="en-IN" sz="1400" dirty="0"/>
                    </a:p>
                  </a:txBody>
                  <a:tcPr/>
                </a:tc>
                <a:tc>
                  <a:txBody>
                    <a:bodyPr/>
                    <a:lstStyle/>
                    <a:p>
                      <a:pPr algn="ctr"/>
                      <a:endParaRPr lang="en-IN" sz="1400"/>
                    </a:p>
                  </a:txBody>
                  <a:tcPr/>
                </a:tc>
                <a:tc>
                  <a:txBody>
                    <a:bodyPr/>
                    <a:lstStyle/>
                    <a:p>
                      <a:endParaRPr lang="en-IN" sz="1400" dirty="0"/>
                    </a:p>
                  </a:txBody>
                  <a:tcPr/>
                </a:tc>
              </a:tr>
              <a:tr h="286302">
                <a:tc>
                  <a:txBody>
                    <a:bodyPr/>
                    <a:lstStyle/>
                    <a:p>
                      <a:pPr algn="ctr"/>
                      <a:r>
                        <a:rPr lang="en-IN" sz="1400" dirty="0" smtClean="0"/>
                        <a:t>18</a:t>
                      </a:r>
                      <a:endParaRPr lang="en-IN" sz="1400" dirty="0"/>
                    </a:p>
                  </a:txBody>
                  <a:tcPr/>
                </a:tc>
                <a:tc>
                  <a:txBody>
                    <a:bodyPr/>
                    <a:lstStyle/>
                    <a:p>
                      <a:r>
                        <a:rPr lang="en-IN" sz="1400" dirty="0" err="1" smtClean="0"/>
                        <a:t>Phillipines</a:t>
                      </a:r>
                      <a:r>
                        <a:rPr lang="en-IN" sz="1400" dirty="0" smtClean="0"/>
                        <a:t> </a:t>
                      </a:r>
                      <a:endParaRPr lang="en-IN" sz="1400" dirty="0"/>
                    </a:p>
                  </a:txBody>
                  <a:tcPr/>
                </a:tc>
                <a:tc>
                  <a:txBody>
                    <a:bodyPr/>
                    <a:lstStyle/>
                    <a:p>
                      <a:pPr algn="ctr"/>
                      <a:endParaRPr lang="en-IN" sz="1400" dirty="0"/>
                    </a:p>
                  </a:txBody>
                  <a:tcPr/>
                </a:tc>
                <a:tc>
                  <a:txBody>
                    <a:bodyPr/>
                    <a:lstStyle/>
                    <a:p>
                      <a:endParaRPr lang="en-IN" sz="1400" dirty="0"/>
                    </a:p>
                  </a:txBody>
                  <a:tcPr/>
                </a:tc>
              </a:tr>
            </a:tbl>
          </a:graphicData>
        </a:graphic>
      </p:graphicFrame>
    </p:spTree>
    <p:extLst>
      <p:ext uri="{BB962C8B-B14F-4D97-AF65-F5344CB8AC3E}">
        <p14:creationId xmlns:p14="http://schemas.microsoft.com/office/powerpoint/2010/main" xmlns="" val="42691927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Biodiversity ???</a:t>
            </a:r>
            <a:endParaRPr lang="en-IN" dirty="0"/>
          </a:p>
        </p:txBody>
      </p:sp>
      <p:sp>
        <p:nvSpPr>
          <p:cNvPr id="3" name="Content Placeholder 2"/>
          <p:cNvSpPr>
            <a:spLocks noGrp="1"/>
          </p:cNvSpPr>
          <p:nvPr>
            <p:ph idx="1"/>
          </p:nvPr>
        </p:nvSpPr>
        <p:spPr/>
        <p:txBody>
          <a:bodyPr/>
          <a:lstStyle/>
          <a:p>
            <a:r>
              <a:rPr lang="en-IN" dirty="0" smtClean="0"/>
              <a:t>Diversity = variety</a:t>
            </a:r>
          </a:p>
          <a:p>
            <a:r>
              <a:rPr lang="en-IN" dirty="0" smtClean="0"/>
              <a:t>Bio= living</a:t>
            </a:r>
          </a:p>
          <a:p>
            <a:r>
              <a:rPr lang="en-IN" dirty="0" smtClean="0"/>
              <a:t>Thus, variety and variability among living organisms from all sources including inter alia, terrestrial, marine &amp; other aquatic ecosystems and ecological complexes of which they are part of. </a:t>
            </a:r>
            <a:endParaRPr lang="en-IN" dirty="0"/>
          </a:p>
        </p:txBody>
      </p:sp>
      <p:pic>
        <p:nvPicPr>
          <p:cNvPr id="3074" name="Picture 2" descr="C:\Vaibhavi Files\Symbiosis\Picture\Biodiversity-by-dreamchaotic.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38200" y="3725685"/>
            <a:ext cx="6400800" cy="28596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8076046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a:xfrm>
            <a:off x="539750" y="-242888"/>
            <a:ext cx="8229600" cy="1143001"/>
          </a:xfrm>
        </p:spPr>
        <p:txBody>
          <a:bodyPr/>
          <a:lstStyle/>
          <a:p>
            <a:pPr eaLnBrk="1" hangingPunct="1"/>
            <a:r>
              <a:rPr lang="en-US" dirty="0" smtClean="0"/>
              <a:t>North-Eastern Himalayas</a:t>
            </a:r>
          </a:p>
        </p:txBody>
      </p:sp>
      <p:sp>
        <p:nvSpPr>
          <p:cNvPr id="56323" name="Content Placeholder 2"/>
          <p:cNvSpPr>
            <a:spLocks noGrp="1"/>
          </p:cNvSpPr>
          <p:nvPr>
            <p:ph idx="1"/>
          </p:nvPr>
        </p:nvSpPr>
        <p:spPr>
          <a:xfrm>
            <a:off x="457200" y="1268413"/>
            <a:ext cx="8229600" cy="4857750"/>
          </a:xfrm>
        </p:spPr>
        <p:txBody>
          <a:bodyPr/>
          <a:lstStyle/>
          <a:p>
            <a:pPr eaLnBrk="1" hangingPunct="1"/>
            <a:r>
              <a:rPr lang="en-US" sz="2600" dirty="0" smtClean="0"/>
              <a:t>Many deep and isolated valleys in Sikkim.</a:t>
            </a:r>
          </a:p>
          <a:p>
            <a:pPr eaLnBrk="1" hangingPunct="1"/>
            <a:r>
              <a:rPr lang="en-US" sz="2600" dirty="0" smtClean="0"/>
              <a:t>35,000 recorded flora endemic to Himalayas</a:t>
            </a:r>
          </a:p>
          <a:p>
            <a:pPr eaLnBrk="1" hangingPunct="1"/>
            <a:r>
              <a:rPr lang="en-US" sz="2600" dirty="0" smtClean="0"/>
              <a:t>4250 species in Sikkim (7000km</a:t>
            </a:r>
            <a:r>
              <a:rPr lang="en-US" sz="1200" dirty="0" smtClean="0"/>
              <a:t>2</a:t>
            </a:r>
            <a:r>
              <a:rPr lang="en-US" sz="2600" dirty="0" smtClean="0"/>
              <a:t>) of which 60% endemic</a:t>
            </a:r>
          </a:p>
          <a:p>
            <a:pPr eaLnBrk="1" hangingPunct="1"/>
            <a:r>
              <a:rPr lang="en-US" sz="2600" dirty="0" smtClean="0"/>
              <a:t> </a:t>
            </a:r>
            <a:r>
              <a:rPr lang="en-US" sz="2600" i="1" dirty="0" err="1" smtClean="0"/>
              <a:t>Sapria</a:t>
            </a:r>
            <a:r>
              <a:rPr lang="en-US" sz="2600" i="1" dirty="0" smtClean="0"/>
              <a:t> </a:t>
            </a:r>
            <a:r>
              <a:rPr lang="en-US" sz="2600" i="1" dirty="0" err="1" smtClean="0"/>
              <a:t>himalayana</a:t>
            </a:r>
            <a:r>
              <a:rPr lang="en-US" sz="2600" i="1" dirty="0" smtClean="0"/>
              <a:t>: </a:t>
            </a:r>
            <a:r>
              <a:rPr lang="en-US" sz="2600" dirty="0" smtClean="0"/>
              <a:t>a parasitic angiosperm seen only twice in last 70 years &amp; </a:t>
            </a:r>
            <a:r>
              <a:rPr lang="en-US" sz="2600" dirty="0" err="1" smtClean="0"/>
              <a:t>Nepenthus</a:t>
            </a:r>
            <a:r>
              <a:rPr lang="en-US" sz="2600" dirty="0" smtClean="0"/>
              <a:t> is also endemic &amp; endangered </a:t>
            </a:r>
          </a:p>
          <a:p>
            <a:pPr eaLnBrk="1" hangingPunct="1"/>
            <a:endParaRPr lang="en-US" dirty="0" smtClean="0"/>
          </a:p>
          <a:p>
            <a:pPr eaLnBrk="1" hangingPunct="1">
              <a:buNone/>
            </a:pPr>
            <a:endParaRPr lang="en-US" dirty="0" smtClean="0"/>
          </a:p>
        </p:txBody>
      </p:sp>
      <p:pic>
        <p:nvPicPr>
          <p:cNvPr id="56324"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38200" y="3810000"/>
            <a:ext cx="2724150" cy="2043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6" name="Picture 2" descr="C:\Users\real\Desktop\alata-c.jpg"/>
          <p:cNvPicPr>
            <a:picLocks noChangeAspect="1" noChangeArrowheads="1"/>
          </p:cNvPicPr>
          <p:nvPr/>
        </p:nvPicPr>
        <p:blipFill>
          <a:blip r:embed="rId3"/>
          <a:srcRect/>
          <a:stretch>
            <a:fillRect/>
          </a:stretch>
        </p:blipFill>
        <p:spPr bwMode="auto">
          <a:xfrm>
            <a:off x="5334000" y="3505200"/>
            <a:ext cx="2676525" cy="3162300"/>
          </a:xfrm>
          <a:prstGeom prst="rect">
            <a:avLst/>
          </a:prstGeom>
          <a:noFill/>
        </p:spPr>
      </p:pic>
    </p:spTree>
    <p:extLst>
      <p:ext uri="{BB962C8B-B14F-4D97-AF65-F5344CB8AC3E}">
        <p14:creationId xmlns:p14="http://schemas.microsoft.com/office/powerpoint/2010/main" xmlns="" val="19106920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395288" y="0"/>
            <a:ext cx="8229600" cy="1143000"/>
          </a:xfrm>
        </p:spPr>
        <p:txBody>
          <a:bodyPr/>
          <a:lstStyle/>
          <a:p>
            <a:pPr eaLnBrk="1" hangingPunct="1"/>
            <a:r>
              <a:rPr lang="en-US" smtClean="0"/>
              <a:t>Western Ghats</a:t>
            </a:r>
          </a:p>
        </p:txBody>
      </p:sp>
      <p:sp>
        <p:nvSpPr>
          <p:cNvPr id="21507" name="Content Placeholder 2"/>
          <p:cNvSpPr>
            <a:spLocks noGrp="1"/>
          </p:cNvSpPr>
          <p:nvPr>
            <p:ph idx="1"/>
          </p:nvPr>
        </p:nvSpPr>
        <p:spPr>
          <a:xfrm>
            <a:off x="22225" y="1066800"/>
            <a:ext cx="8207375" cy="4941887"/>
          </a:xfrm>
        </p:spPr>
        <p:txBody>
          <a:bodyPr>
            <a:normAutofit fontScale="92500"/>
          </a:bodyPr>
          <a:lstStyle/>
          <a:p>
            <a:pPr eaLnBrk="1" hangingPunct="1">
              <a:defRPr/>
            </a:pPr>
            <a:r>
              <a:rPr lang="en-US" sz="2800" dirty="0" smtClean="0"/>
              <a:t>17000 km</a:t>
            </a:r>
            <a:r>
              <a:rPr lang="en-US" sz="2800" baseline="30000" dirty="0" smtClean="0"/>
              <a:t>2</a:t>
            </a:r>
            <a:r>
              <a:rPr lang="en-US" sz="2800" dirty="0" smtClean="0"/>
              <a:t> strip of forests</a:t>
            </a:r>
          </a:p>
          <a:p>
            <a:pPr eaLnBrk="1" hangingPunct="1">
              <a:defRPr/>
            </a:pPr>
            <a:r>
              <a:rPr lang="en-US" sz="2800" dirty="0" smtClean="0"/>
              <a:t>20% forest Evergreen and semi-evergreen</a:t>
            </a:r>
          </a:p>
          <a:p>
            <a:pPr eaLnBrk="1" hangingPunct="1">
              <a:defRPr/>
            </a:pPr>
            <a:r>
              <a:rPr lang="en-US" sz="2800" dirty="0" smtClean="0"/>
              <a:t>4 states: Maharashtra, Kerala, Karnataka and Tamil Nadu</a:t>
            </a:r>
          </a:p>
          <a:p>
            <a:pPr eaLnBrk="1" hangingPunct="1">
              <a:defRPr/>
            </a:pPr>
            <a:r>
              <a:rPr lang="en-US" sz="2800" dirty="0" smtClean="0"/>
              <a:t>40% endemic plants</a:t>
            </a:r>
          </a:p>
          <a:p>
            <a:pPr eaLnBrk="1" hangingPunct="1">
              <a:defRPr/>
            </a:pPr>
            <a:r>
              <a:rPr lang="en-US" sz="2800" dirty="0" smtClean="0"/>
              <a:t>62% amphibians are endemic</a:t>
            </a:r>
          </a:p>
          <a:p>
            <a:pPr eaLnBrk="1" hangingPunct="1">
              <a:defRPr/>
            </a:pPr>
            <a:r>
              <a:rPr lang="en-US" sz="2800" dirty="0" smtClean="0"/>
              <a:t>50% lizards are endemic</a:t>
            </a:r>
          </a:p>
          <a:p>
            <a:pPr eaLnBrk="1" hangingPunct="1">
              <a:defRPr/>
            </a:pPr>
            <a:r>
              <a:rPr lang="en-US" sz="2800" dirty="0" smtClean="0"/>
              <a:t> </a:t>
            </a:r>
            <a:r>
              <a:rPr lang="en-US" sz="2800" dirty="0" err="1" smtClean="0"/>
              <a:t>Agastyamalai</a:t>
            </a:r>
            <a:r>
              <a:rPr lang="en-US" sz="2800" dirty="0" smtClean="0"/>
              <a:t> hills, Silent Valley, New </a:t>
            </a:r>
          </a:p>
          <a:p>
            <a:pPr eaLnBrk="1" hangingPunct="1">
              <a:buNone/>
              <a:defRPr/>
            </a:pPr>
            <a:r>
              <a:rPr lang="en-US" sz="2800" dirty="0" smtClean="0"/>
              <a:t>    </a:t>
            </a:r>
            <a:r>
              <a:rPr lang="en-US" sz="2800" dirty="0" err="1" smtClean="0"/>
              <a:t>Ambamalam</a:t>
            </a:r>
            <a:r>
              <a:rPr lang="en-US" sz="2800" dirty="0" smtClean="0"/>
              <a:t> Reserve basin</a:t>
            </a:r>
          </a:p>
          <a:p>
            <a:pPr eaLnBrk="1" hangingPunct="1">
              <a:defRPr/>
            </a:pPr>
            <a:r>
              <a:rPr lang="en-US" sz="2800" dirty="0" smtClean="0"/>
              <a:t>Under alarming threat due to human </a:t>
            </a:r>
          </a:p>
          <a:p>
            <a:pPr eaLnBrk="1" hangingPunct="1">
              <a:buNone/>
              <a:defRPr/>
            </a:pPr>
            <a:r>
              <a:rPr lang="en-US" sz="2800" dirty="0" smtClean="0"/>
              <a:t>   activities and resource extraction pressure </a:t>
            </a:r>
          </a:p>
          <a:p>
            <a:pPr eaLnBrk="1" hangingPunct="1">
              <a:defRPr/>
            </a:pPr>
            <a:endParaRPr lang="en-US" dirty="0" smtClean="0"/>
          </a:p>
        </p:txBody>
      </p:sp>
      <p:pic>
        <p:nvPicPr>
          <p:cNvPr id="57348"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867400" y="3200400"/>
            <a:ext cx="2214562" cy="24923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9890738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457200" y="274638"/>
            <a:ext cx="8229600" cy="633412"/>
          </a:xfrm>
        </p:spPr>
        <p:txBody>
          <a:bodyPr/>
          <a:lstStyle/>
          <a:p>
            <a:pPr eaLnBrk="1" hangingPunct="1"/>
            <a:r>
              <a:rPr lang="en-GB" smtClean="0"/>
              <a:t>INDO-BURMA</a:t>
            </a:r>
            <a:endParaRPr lang="en-US" smtClean="0"/>
          </a:p>
        </p:txBody>
      </p:sp>
      <p:sp>
        <p:nvSpPr>
          <p:cNvPr id="58371" name="Content Placeholder 2"/>
          <p:cNvSpPr>
            <a:spLocks noGrp="1"/>
          </p:cNvSpPr>
          <p:nvPr>
            <p:ph idx="1"/>
          </p:nvPr>
        </p:nvSpPr>
        <p:spPr/>
        <p:txBody>
          <a:bodyPr/>
          <a:lstStyle/>
          <a:p>
            <a:pPr eaLnBrk="1" hangingPunct="1"/>
            <a:r>
              <a:rPr lang="en-GB" sz="2600" dirty="0" smtClean="0"/>
              <a:t>East of Ganges – Brahmaputra lowland</a:t>
            </a:r>
          </a:p>
          <a:p>
            <a:pPr eaLnBrk="1" hangingPunct="1"/>
            <a:r>
              <a:rPr lang="en-GB" sz="2600" dirty="0" smtClean="0"/>
              <a:t>Indian states of Manipur, Mizoram, Tripura, Meghalaya, Nagaland, South </a:t>
            </a:r>
            <a:r>
              <a:rPr lang="en-GB" sz="2600" dirty="0" smtClean="0"/>
              <a:t>Assam</a:t>
            </a:r>
            <a:r>
              <a:rPr lang="en-GB" sz="2600" dirty="0" smtClean="0"/>
              <a:t> </a:t>
            </a:r>
            <a:r>
              <a:rPr lang="en-GB" sz="2600" dirty="0" smtClean="0"/>
              <a:t>&amp; Island groups</a:t>
            </a:r>
            <a:endParaRPr lang="en-GB" sz="2600" dirty="0" smtClean="0"/>
          </a:p>
          <a:p>
            <a:pPr eaLnBrk="1" hangingPunct="1"/>
            <a:r>
              <a:rPr lang="en-GB" sz="2600" dirty="0" smtClean="0"/>
              <a:t>One of the most densely forested regions of the country</a:t>
            </a:r>
          </a:p>
          <a:p>
            <a:pPr eaLnBrk="1" hangingPunct="1"/>
            <a:r>
              <a:rPr lang="en-GB" sz="2600" dirty="0" smtClean="0"/>
              <a:t>13,500 species of plants out                                 of which 7000 endemic</a:t>
            </a:r>
          </a:p>
          <a:p>
            <a:pPr eaLnBrk="1" hangingPunct="1"/>
            <a:r>
              <a:rPr lang="en-GB" sz="2600" dirty="0" smtClean="0"/>
              <a:t>1260 species of birds</a:t>
            </a:r>
          </a:p>
          <a:p>
            <a:pPr eaLnBrk="1" hangingPunct="1"/>
            <a:r>
              <a:rPr lang="en-GB" sz="2600" dirty="0" smtClean="0"/>
              <a:t>430 mammals</a:t>
            </a:r>
          </a:p>
          <a:p>
            <a:pPr eaLnBrk="1" hangingPunct="1"/>
            <a:endParaRPr lang="en-US" sz="2600" dirty="0" smtClean="0"/>
          </a:p>
        </p:txBody>
      </p:sp>
      <p:pic>
        <p:nvPicPr>
          <p:cNvPr id="58372" name="Picture 4" descr="ib.jpg"/>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4800600" y="3505200"/>
            <a:ext cx="3419475" cy="32845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8014252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a:xfrm>
            <a:off x="304800" y="228600"/>
            <a:ext cx="7797800" cy="1079500"/>
          </a:xfrm>
        </p:spPr>
        <p:txBody>
          <a:bodyPr/>
          <a:lstStyle/>
          <a:p>
            <a:pPr eaLnBrk="1" hangingPunct="1"/>
            <a:r>
              <a:rPr lang="en-GB" sz="3600" b="1" u="sng" dirty="0" smtClean="0"/>
              <a:t>Threats to biodiversity</a:t>
            </a:r>
            <a:endParaRPr lang="en-US" sz="3600" b="1" u="sng" dirty="0" smtClean="0"/>
          </a:p>
        </p:txBody>
      </p:sp>
      <p:sp>
        <p:nvSpPr>
          <p:cNvPr id="63491" name="Content Placeholder 2"/>
          <p:cNvSpPr>
            <a:spLocks noGrp="1"/>
          </p:cNvSpPr>
          <p:nvPr>
            <p:ph sz="half" idx="1"/>
          </p:nvPr>
        </p:nvSpPr>
        <p:spPr>
          <a:xfrm>
            <a:off x="4876800" y="1571625"/>
            <a:ext cx="3467100" cy="4525963"/>
          </a:xfrm>
        </p:spPr>
        <p:txBody>
          <a:bodyPr/>
          <a:lstStyle/>
          <a:p>
            <a:pPr eaLnBrk="1" hangingPunct="1"/>
            <a:r>
              <a:rPr lang="en-GB" sz="3600" b="1" dirty="0" smtClean="0"/>
              <a:t>Natural causes</a:t>
            </a:r>
          </a:p>
          <a:p>
            <a:pPr eaLnBrk="1" hangingPunct="1">
              <a:buFont typeface="Wingdings" pitchFamily="2" charset="2"/>
              <a:buChar char="§"/>
            </a:pPr>
            <a:r>
              <a:rPr lang="en-GB" sz="2600" dirty="0" smtClean="0"/>
              <a:t>Narrow geographical area create conflicts</a:t>
            </a:r>
          </a:p>
          <a:p>
            <a:pPr eaLnBrk="1" hangingPunct="1">
              <a:buFont typeface="Wingdings" pitchFamily="2" charset="2"/>
              <a:buChar char="§"/>
            </a:pPr>
            <a:r>
              <a:rPr lang="en-GB" sz="2600" dirty="0" smtClean="0"/>
              <a:t>Low population</a:t>
            </a:r>
          </a:p>
          <a:p>
            <a:pPr eaLnBrk="1" hangingPunct="1">
              <a:buFont typeface="Wingdings" pitchFamily="2" charset="2"/>
              <a:buChar char="§"/>
            </a:pPr>
            <a:r>
              <a:rPr lang="en-GB" sz="2600" dirty="0" smtClean="0"/>
              <a:t>Low breeding rate</a:t>
            </a:r>
          </a:p>
          <a:p>
            <a:pPr eaLnBrk="1" hangingPunct="1">
              <a:buFont typeface="Wingdings" pitchFamily="2" charset="2"/>
              <a:buChar char="§"/>
            </a:pPr>
            <a:r>
              <a:rPr lang="en-GB" sz="2600" dirty="0" smtClean="0"/>
              <a:t>Natural disasters</a:t>
            </a:r>
          </a:p>
          <a:p>
            <a:pPr eaLnBrk="1" hangingPunct="1">
              <a:buFont typeface="Wingdings" pitchFamily="2" charset="2"/>
              <a:buChar char="§"/>
            </a:pPr>
            <a:r>
              <a:rPr lang="en-GB" sz="2600" dirty="0" smtClean="0"/>
              <a:t>Calamities</a:t>
            </a:r>
          </a:p>
          <a:p>
            <a:pPr eaLnBrk="1" hangingPunct="1">
              <a:buFont typeface="Wingdings" pitchFamily="2" charset="2"/>
              <a:buChar char="§"/>
            </a:pPr>
            <a:endParaRPr lang="en-GB" sz="2400" dirty="0" smtClean="0"/>
          </a:p>
          <a:p>
            <a:pPr eaLnBrk="1" hangingPunct="1">
              <a:buFont typeface="Wingdings" pitchFamily="2" charset="2"/>
              <a:buChar char="§"/>
            </a:pPr>
            <a:endParaRPr lang="en-GB" sz="2400" dirty="0" smtClean="0"/>
          </a:p>
          <a:p>
            <a:pPr eaLnBrk="1" hangingPunct="1"/>
            <a:endParaRPr lang="en-US" sz="3600" dirty="0" smtClean="0"/>
          </a:p>
        </p:txBody>
      </p:sp>
      <p:sp>
        <p:nvSpPr>
          <p:cNvPr id="63492" name="Content Placeholder 3"/>
          <p:cNvSpPr>
            <a:spLocks noGrp="1"/>
          </p:cNvSpPr>
          <p:nvPr>
            <p:ph sz="half" idx="2"/>
          </p:nvPr>
        </p:nvSpPr>
        <p:spPr>
          <a:xfrm>
            <a:off x="76200" y="1500188"/>
            <a:ext cx="4829175" cy="4929187"/>
          </a:xfrm>
        </p:spPr>
        <p:txBody>
          <a:bodyPr/>
          <a:lstStyle/>
          <a:p>
            <a:pPr eaLnBrk="1" hangingPunct="1"/>
            <a:r>
              <a:rPr lang="en-GB" sz="3600" b="1" dirty="0" smtClean="0"/>
              <a:t>Anthropogenic causes</a:t>
            </a:r>
          </a:p>
          <a:p>
            <a:pPr eaLnBrk="1" hangingPunct="1">
              <a:buFont typeface="Wingdings" pitchFamily="2" charset="2"/>
              <a:buChar char="§"/>
            </a:pPr>
            <a:r>
              <a:rPr lang="en-GB" dirty="0" smtClean="0"/>
              <a:t>Loss of habitat     </a:t>
            </a:r>
          </a:p>
          <a:p>
            <a:pPr eaLnBrk="1" hangingPunct="1">
              <a:buFont typeface="Wingdings" pitchFamily="2" charset="2"/>
              <a:buChar char="§"/>
            </a:pPr>
            <a:r>
              <a:rPr lang="en-GB" dirty="0" smtClean="0"/>
              <a:t>Hunting / Poaching</a:t>
            </a:r>
            <a:endParaRPr lang="en-GB" dirty="0" smtClean="0"/>
          </a:p>
          <a:p>
            <a:pPr eaLnBrk="1" hangingPunct="1">
              <a:buFont typeface="Wingdings" pitchFamily="2" charset="2"/>
              <a:buChar char="§"/>
            </a:pPr>
            <a:r>
              <a:rPr lang="en-GB" dirty="0" smtClean="0"/>
              <a:t>Man- wildlife conflict</a:t>
            </a:r>
          </a:p>
          <a:p>
            <a:pPr eaLnBrk="1" hangingPunct="1">
              <a:buFont typeface="Wingdings" pitchFamily="2" charset="2"/>
              <a:buChar char="§"/>
            </a:pPr>
            <a:r>
              <a:rPr lang="en-GB" dirty="0" smtClean="0"/>
              <a:t>Introduction of exotic varieties</a:t>
            </a:r>
          </a:p>
          <a:p>
            <a:pPr eaLnBrk="1" hangingPunct="1">
              <a:buFont typeface="Wingdings" pitchFamily="2" charset="2"/>
              <a:buChar char="§"/>
            </a:pPr>
            <a:r>
              <a:rPr lang="en-GB" dirty="0" smtClean="0"/>
              <a:t>Pollution</a:t>
            </a:r>
          </a:p>
          <a:p>
            <a:pPr eaLnBrk="1" hangingPunct="1">
              <a:buFont typeface="Wingdings" pitchFamily="2" charset="2"/>
              <a:buChar char="§"/>
            </a:pPr>
            <a:r>
              <a:rPr lang="en-GB" dirty="0" smtClean="0"/>
              <a:t>Global warming and Climate change</a:t>
            </a:r>
          </a:p>
          <a:p>
            <a:pPr eaLnBrk="1" hangingPunct="1">
              <a:buFont typeface="Wingdings" pitchFamily="2" charset="2"/>
              <a:buChar char="§"/>
            </a:pPr>
            <a:endParaRPr lang="en-US" dirty="0" smtClean="0"/>
          </a:p>
        </p:txBody>
      </p:sp>
    </p:spTree>
    <p:extLst>
      <p:ext uri="{BB962C8B-B14F-4D97-AF65-F5344CB8AC3E}">
        <p14:creationId xmlns:p14="http://schemas.microsoft.com/office/powerpoint/2010/main" xmlns="" val="1002325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4"/>
          <p:cNvSpPr>
            <a:spLocks noGrp="1"/>
          </p:cNvSpPr>
          <p:nvPr>
            <p:ph type="title"/>
          </p:nvPr>
        </p:nvSpPr>
        <p:spPr>
          <a:xfrm>
            <a:off x="76200" y="152400"/>
            <a:ext cx="8229600" cy="582612"/>
          </a:xfrm>
        </p:spPr>
        <p:txBody>
          <a:bodyPr>
            <a:normAutofit fontScale="90000"/>
          </a:bodyPr>
          <a:lstStyle/>
          <a:p>
            <a:pPr eaLnBrk="1" hangingPunct="1">
              <a:defRPr/>
            </a:pPr>
            <a:r>
              <a:rPr lang="en-US" dirty="0" smtClean="0"/>
              <a:t>Loss of habitat</a:t>
            </a:r>
          </a:p>
        </p:txBody>
      </p:sp>
      <p:sp>
        <p:nvSpPr>
          <p:cNvPr id="64515" name="Content Placeholder 5"/>
          <p:cNvSpPr>
            <a:spLocks noGrp="1"/>
          </p:cNvSpPr>
          <p:nvPr>
            <p:ph idx="1"/>
          </p:nvPr>
        </p:nvSpPr>
        <p:spPr>
          <a:xfrm>
            <a:off x="119062" y="838200"/>
            <a:ext cx="8720138" cy="2819400"/>
          </a:xfrm>
        </p:spPr>
        <p:txBody>
          <a:bodyPr>
            <a:noAutofit/>
          </a:bodyPr>
          <a:lstStyle/>
          <a:p>
            <a:pPr eaLnBrk="1" hangingPunct="1"/>
            <a:r>
              <a:rPr lang="en-US" dirty="0" smtClean="0"/>
              <a:t>Continuous increase in human population and escalating demand for our natural resources</a:t>
            </a:r>
          </a:p>
          <a:p>
            <a:pPr eaLnBrk="1" hangingPunct="1"/>
            <a:r>
              <a:rPr lang="en-US" dirty="0" smtClean="0"/>
              <a:t>Conversion of forested land to agriculture.</a:t>
            </a:r>
          </a:p>
          <a:p>
            <a:pPr eaLnBrk="1" hangingPunct="1"/>
            <a:r>
              <a:rPr lang="en-US" dirty="0" smtClean="0"/>
              <a:t>Loss of habitat to grazing land, industries, roads and cities.</a:t>
            </a:r>
          </a:p>
          <a:p>
            <a:r>
              <a:rPr lang="en-US" dirty="0"/>
              <a:t>Habitat loss leads to the formation of isolated, small, scattered populations. </a:t>
            </a:r>
          </a:p>
          <a:p>
            <a:r>
              <a:rPr lang="en-US" dirty="0"/>
              <a:t>These small populations are increasingly vulnerable to inbreeding, which causes loss of gene pool, high infant mortality and susceptible to environmental changes, which all may lead to extinction of the species.</a:t>
            </a:r>
          </a:p>
          <a:p>
            <a:pPr eaLnBrk="1" hangingPunct="1"/>
            <a:endParaRPr lang="en-US" dirty="0" smtClean="0"/>
          </a:p>
        </p:txBody>
      </p:sp>
      <p:pic>
        <p:nvPicPr>
          <p:cNvPr id="64516" name="Picture 2" descr="http://www.biw.kuleuven.be/dtp/tro/cost871/pics/Home/field.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38137" y="3987743"/>
            <a:ext cx="3624263" cy="271785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4517" name="Picture 4" descr="http://www.hipark.austin.isd.tenet.edu/projects/fourth/rainforests/logging.gif"/>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495800" y="3983576"/>
            <a:ext cx="3654658" cy="272202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1170334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a:xfrm>
            <a:off x="457200" y="274638"/>
            <a:ext cx="8229600" cy="706437"/>
          </a:xfrm>
        </p:spPr>
        <p:txBody>
          <a:bodyPr/>
          <a:lstStyle/>
          <a:p>
            <a:pPr eaLnBrk="1" hangingPunct="1"/>
            <a:r>
              <a:rPr lang="en-US" smtClean="0"/>
              <a:t>Poaching</a:t>
            </a:r>
          </a:p>
        </p:txBody>
      </p:sp>
      <p:sp>
        <p:nvSpPr>
          <p:cNvPr id="66563" name="Content Placeholder 2"/>
          <p:cNvSpPr>
            <a:spLocks noGrp="1"/>
          </p:cNvSpPr>
          <p:nvPr>
            <p:ph idx="1"/>
          </p:nvPr>
        </p:nvSpPr>
        <p:spPr>
          <a:xfrm>
            <a:off x="228600" y="1066800"/>
            <a:ext cx="7620000" cy="4800600"/>
          </a:xfrm>
        </p:spPr>
        <p:txBody>
          <a:bodyPr/>
          <a:lstStyle/>
          <a:p>
            <a:pPr eaLnBrk="1" hangingPunct="1"/>
            <a:r>
              <a:rPr lang="en-US" dirty="0" smtClean="0"/>
              <a:t>Hunting for various body parts.</a:t>
            </a:r>
          </a:p>
          <a:p>
            <a:pPr eaLnBrk="1" hangingPunct="1"/>
            <a:r>
              <a:rPr lang="en-US" dirty="0" smtClean="0"/>
              <a:t>Illegal trade of skins, tusks, hair, horns</a:t>
            </a:r>
          </a:p>
          <a:p>
            <a:pPr eaLnBrk="1" hangingPunct="1"/>
            <a:r>
              <a:rPr lang="en-US" dirty="0" smtClean="0"/>
              <a:t>Many animals fall prey to various traps </a:t>
            </a:r>
          </a:p>
          <a:p>
            <a:pPr eaLnBrk="1" hangingPunct="1"/>
            <a:r>
              <a:rPr lang="en-US" dirty="0" smtClean="0"/>
              <a:t>International market very active</a:t>
            </a:r>
          </a:p>
          <a:p>
            <a:pPr eaLnBrk="1" hangingPunct="1"/>
            <a:r>
              <a:rPr lang="en-US" dirty="0" smtClean="0"/>
              <a:t>Tibet, Nepal &amp; China</a:t>
            </a:r>
          </a:p>
          <a:p>
            <a:pPr eaLnBrk="1" hangingPunct="1"/>
            <a:r>
              <a:rPr lang="en-US" dirty="0" smtClean="0"/>
              <a:t>Tiger skins, rhino horn, elephant tusks etc</a:t>
            </a:r>
          </a:p>
          <a:p>
            <a:pPr eaLnBrk="1" hangingPunct="1"/>
            <a:r>
              <a:rPr lang="en-US" dirty="0" smtClean="0"/>
              <a:t>Easy trap by tribal communities.</a:t>
            </a:r>
          </a:p>
        </p:txBody>
      </p:sp>
    </p:spTree>
    <p:extLst>
      <p:ext uri="{BB962C8B-B14F-4D97-AF65-F5344CB8AC3E}">
        <p14:creationId xmlns:p14="http://schemas.microsoft.com/office/powerpoint/2010/main" xmlns="" val="39660222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pPr eaLnBrk="1" hangingPunct="1"/>
            <a:endParaRPr lang="en-US" smtClean="0"/>
          </a:p>
        </p:txBody>
      </p:sp>
      <p:sp>
        <p:nvSpPr>
          <p:cNvPr id="67587" name="Content Placeholder 2"/>
          <p:cNvSpPr>
            <a:spLocks noGrp="1"/>
          </p:cNvSpPr>
          <p:nvPr>
            <p:ph idx="1"/>
          </p:nvPr>
        </p:nvSpPr>
        <p:spPr/>
        <p:txBody>
          <a:bodyPr/>
          <a:lstStyle/>
          <a:p>
            <a:pPr eaLnBrk="1" hangingPunct="1"/>
            <a:endParaRPr lang="en-US" smtClean="0"/>
          </a:p>
        </p:txBody>
      </p:sp>
      <p:pic>
        <p:nvPicPr>
          <p:cNvPr id="67588" name="Picture 2" descr="http://media.treehugger.com/assets/images/2011/10/elephant-poaching-02.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4438650" cy="2400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7589" name="Picture 4" descr="http://planetgreen.discovery.com/travel-outdoors/images/2009-05/illegal-poaching.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785938" y="2143125"/>
            <a:ext cx="3038475" cy="198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7590" name="Picture 6" descr="http://farm4.static.flickr.com/3661/3308870766_b5e35bd434.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0" y="3857625"/>
            <a:ext cx="4191000" cy="3000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7591" name="Picture 8" descr="http://bushwarriors.files.wordpress.com/2010/07/forest-ele-poached-karl-amman.jpg"/>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4762500" y="0"/>
            <a:ext cx="4381500" cy="3276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7592" name="Picture 10" descr="http://criminalrecordsindia.com/wp-content/uploads/2011/01/HT-Delhi-Poaching.jpg"/>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5143500" y="3357563"/>
            <a:ext cx="3238500" cy="3500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8897700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a:xfrm>
            <a:off x="76200" y="131762"/>
            <a:ext cx="8229600" cy="706438"/>
          </a:xfrm>
        </p:spPr>
        <p:txBody>
          <a:bodyPr/>
          <a:lstStyle/>
          <a:p>
            <a:pPr eaLnBrk="1" hangingPunct="1"/>
            <a:r>
              <a:rPr lang="en-US" sz="4200" dirty="0" smtClean="0"/>
              <a:t>Man Animal conflict </a:t>
            </a:r>
          </a:p>
        </p:txBody>
      </p:sp>
      <p:sp>
        <p:nvSpPr>
          <p:cNvPr id="68611" name="Content Placeholder 2"/>
          <p:cNvSpPr>
            <a:spLocks noGrp="1"/>
          </p:cNvSpPr>
          <p:nvPr>
            <p:ph idx="1"/>
          </p:nvPr>
        </p:nvSpPr>
        <p:spPr>
          <a:xfrm>
            <a:off x="533400" y="1066800"/>
            <a:ext cx="7620000" cy="4800600"/>
          </a:xfrm>
        </p:spPr>
        <p:txBody>
          <a:bodyPr/>
          <a:lstStyle/>
          <a:p>
            <a:pPr eaLnBrk="1" hangingPunct="1"/>
            <a:r>
              <a:rPr lang="en-US" dirty="0" smtClean="0"/>
              <a:t>When animal enters human territory and kills</a:t>
            </a:r>
          </a:p>
          <a:p>
            <a:pPr eaLnBrk="1" hangingPunct="1"/>
            <a:r>
              <a:rPr lang="en-US" dirty="0" smtClean="0"/>
              <a:t>From fear</a:t>
            </a:r>
          </a:p>
          <a:p>
            <a:pPr eaLnBrk="1" hangingPunct="1"/>
            <a:r>
              <a:rPr lang="en-US" dirty="0" smtClean="0"/>
              <a:t>In search of prey</a:t>
            </a:r>
          </a:p>
          <a:p>
            <a:pPr eaLnBrk="1" hangingPunct="1"/>
            <a:r>
              <a:rPr lang="en-US" dirty="0" smtClean="0"/>
              <a:t>Habitat encroachment</a:t>
            </a:r>
          </a:p>
          <a:p>
            <a:pPr eaLnBrk="1" hangingPunct="1"/>
            <a:endParaRPr lang="en-US" dirty="0" smtClean="0"/>
          </a:p>
          <a:p>
            <a:pPr eaLnBrk="1" hangingPunct="1">
              <a:buFontTx/>
              <a:buNone/>
            </a:pPr>
            <a:endParaRPr lang="en-US" dirty="0" smtClean="0"/>
          </a:p>
        </p:txBody>
      </p:sp>
      <p:pic>
        <p:nvPicPr>
          <p:cNvPr id="68612" name="Picture 2" descr="http://images.jagran.com/conflict-sl-6-10-2011.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6200" y="4191000"/>
            <a:ext cx="8253046" cy="2514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8613" name="Picture 6" descr="http://t0.gstatic.com/images?q=tbn:ANd9GcQYwl_vF4OVwaobPO4yzvluKjOa5nyZ75XyCsiC1utv4RmDt10DZ9Cm_P9f"/>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181600" y="1481998"/>
            <a:ext cx="3057525" cy="24804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9485984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a:xfrm>
            <a:off x="457200" y="274638"/>
            <a:ext cx="8229600" cy="850900"/>
          </a:xfrm>
        </p:spPr>
        <p:txBody>
          <a:bodyPr/>
          <a:lstStyle/>
          <a:p>
            <a:pPr eaLnBrk="1" hangingPunct="1"/>
            <a:r>
              <a:rPr lang="en-US" smtClean="0"/>
              <a:t>Pollution</a:t>
            </a:r>
          </a:p>
        </p:txBody>
      </p:sp>
      <p:sp>
        <p:nvSpPr>
          <p:cNvPr id="69635" name="Content Placeholder 2"/>
          <p:cNvSpPr>
            <a:spLocks noGrp="1"/>
          </p:cNvSpPr>
          <p:nvPr>
            <p:ph idx="1"/>
          </p:nvPr>
        </p:nvSpPr>
        <p:spPr/>
        <p:txBody>
          <a:bodyPr/>
          <a:lstStyle/>
          <a:p>
            <a:pPr eaLnBrk="1" hangingPunct="1"/>
            <a:r>
              <a:rPr lang="en-US" dirty="0" smtClean="0"/>
              <a:t>Oil Spills / Marine pollution</a:t>
            </a:r>
          </a:p>
          <a:p>
            <a:pPr eaLnBrk="1" hangingPunct="1"/>
            <a:r>
              <a:rPr lang="en-US" dirty="0" smtClean="0"/>
              <a:t>Bio-magnification</a:t>
            </a:r>
          </a:p>
          <a:p>
            <a:pPr eaLnBrk="1" hangingPunct="1"/>
            <a:r>
              <a:rPr lang="en-US" dirty="0" smtClean="0"/>
              <a:t>Water pollution / Plastic accumulation</a:t>
            </a:r>
          </a:p>
          <a:p>
            <a:pPr eaLnBrk="1" hangingPunct="1"/>
            <a:r>
              <a:rPr lang="en-US" dirty="0" smtClean="0"/>
              <a:t>Noise / Air Pollution</a:t>
            </a:r>
          </a:p>
          <a:p>
            <a:pPr eaLnBrk="1" hangingPunct="1"/>
            <a:r>
              <a:rPr lang="en-US" dirty="0" smtClean="0"/>
              <a:t>Nuclear pollution</a:t>
            </a:r>
          </a:p>
          <a:p>
            <a:pPr eaLnBrk="1" hangingPunct="1"/>
            <a:r>
              <a:rPr lang="en-US" dirty="0" smtClean="0"/>
              <a:t>Thermal / Soil</a:t>
            </a:r>
          </a:p>
          <a:p>
            <a:pPr eaLnBrk="1" hangingPunct="1"/>
            <a:endParaRPr lang="en-US" dirty="0" smtClean="0"/>
          </a:p>
          <a:p>
            <a:pPr eaLnBrk="1" hangingPunct="1"/>
            <a:endParaRPr lang="en-US" dirty="0" smtClean="0"/>
          </a:p>
        </p:txBody>
      </p:sp>
    </p:spTree>
    <p:extLst>
      <p:ext uri="{BB962C8B-B14F-4D97-AF65-F5344CB8AC3E}">
        <p14:creationId xmlns:p14="http://schemas.microsoft.com/office/powerpoint/2010/main" xmlns="" val="19472318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60" name="Picture 2" descr="http://cdn.greenprophet.com/wp-content/uploads/2008/11/dscf8790-500x375.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581400" y="0"/>
            <a:ext cx="4762500" cy="3571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0661" name="Picture 6" descr="http://s3.amazonaws.com/readers/2010/08/05/oilspill_2.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381500" y="3581400"/>
            <a:ext cx="4762500" cy="3276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0662" name="Picture 8" descr="http://cdn.greenprophet.com/wp-content/uploads/2008/11/dscf8760.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0" y="3581400"/>
            <a:ext cx="4419600" cy="3276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4"/>
          <p:cNvSpPr txBox="1"/>
          <p:nvPr/>
        </p:nvSpPr>
        <p:spPr>
          <a:xfrm>
            <a:off x="304800" y="304800"/>
            <a:ext cx="2819400" cy="1015663"/>
          </a:xfrm>
          <a:prstGeom prst="rect">
            <a:avLst/>
          </a:prstGeom>
          <a:noFill/>
        </p:spPr>
        <p:txBody>
          <a:bodyPr wrap="square" rtlCol="0">
            <a:spAutoFit/>
          </a:bodyPr>
          <a:lstStyle/>
          <a:p>
            <a:r>
              <a:rPr lang="en-US" sz="3000" dirty="0" smtClean="0"/>
              <a:t>Oil Spillage</a:t>
            </a:r>
          </a:p>
          <a:p>
            <a:endParaRPr lang="en-US" sz="3000" dirty="0"/>
          </a:p>
        </p:txBody>
      </p:sp>
    </p:spTree>
    <p:extLst>
      <p:ext uri="{BB962C8B-B14F-4D97-AF65-F5344CB8AC3E}">
        <p14:creationId xmlns:p14="http://schemas.microsoft.com/office/powerpoint/2010/main" xmlns="" val="14427941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0"/>
            <a:ext cx="7620000" cy="990600"/>
          </a:xfrm>
          <a:noFill/>
        </p:spPr>
        <p:txBody>
          <a:bodyPr/>
          <a:lstStyle/>
          <a:p>
            <a:pPr eaLnBrk="1" hangingPunct="1"/>
            <a:r>
              <a:rPr lang="en-US" b="1" dirty="0" smtClean="0">
                <a:solidFill>
                  <a:schemeClr val="tx1"/>
                </a:solidFill>
              </a:rPr>
              <a:t>Hierarchy of biodiversity</a:t>
            </a:r>
          </a:p>
        </p:txBody>
      </p:sp>
      <p:pic>
        <p:nvPicPr>
          <p:cNvPr id="7171" name="Picture 3" descr="scan0012"/>
          <p:cNvPicPr>
            <a:picLocks noGrp="1" noChangeAspect="1" noChangeArrowheads="1"/>
          </p:cNvPicPr>
          <p:nvPr>
            <p:ph type="body" idx="1"/>
          </p:nvPr>
        </p:nvPicPr>
        <p:blipFill>
          <a:blip r:embed="rId2"/>
          <a:srcRect t="2733" b="9567"/>
          <a:stretch>
            <a:fillRect/>
          </a:stretch>
        </p:blipFill>
        <p:spPr>
          <a:xfrm>
            <a:off x="2209800" y="914400"/>
            <a:ext cx="4724400" cy="6109138"/>
          </a:xfr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a:xfrm>
            <a:off x="539750" y="0"/>
            <a:ext cx="8229600" cy="993775"/>
          </a:xfrm>
        </p:spPr>
        <p:txBody>
          <a:bodyPr/>
          <a:lstStyle/>
          <a:p>
            <a:pPr eaLnBrk="1" hangingPunct="1"/>
            <a:r>
              <a:rPr lang="en-US" sz="3600" smtClean="0">
                <a:solidFill>
                  <a:schemeClr val="tx1"/>
                </a:solidFill>
              </a:rPr>
              <a:t>Introduction of Exotic / Invasive  species</a:t>
            </a:r>
          </a:p>
        </p:txBody>
      </p:sp>
      <p:sp>
        <p:nvSpPr>
          <p:cNvPr id="71683" name="Content Placeholder 2"/>
          <p:cNvSpPr>
            <a:spLocks noGrp="1"/>
          </p:cNvSpPr>
          <p:nvPr>
            <p:ph idx="1"/>
          </p:nvPr>
        </p:nvSpPr>
        <p:spPr>
          <a:xfrm>
            <a:off x="323850" y="1412875"/>
            <a:ext cx="8058150" cy="4525963"/>
          </a:xfrm>
        </p:spPr>
        <p:txBody>
          <a:bodyPr>
            <a:normAutofit/>
          </a:bodyPr>
          <a:lstStyle/>
          <a:p>
            <a:pPr eaLnBrk="1" hangingPunct="1"/>
            <a:r>
              <a:rPr lang="en-US" sz="2400" dirty="0" smtClean="0"/>
              <a:t>Introduced from outside.</a:t>
            </a:r>
          </a:p>
          <a:p>
            <a:pPr eaLnBrk="1" hangingPunct="1"/>
            <a:r>
              <a:rPr lang="en-US" sz="2400" dirty="0" smtClean="0"/>
              <a:t>Harm the growth of local species.</a:t>
            </a:r>
          </a:p>
          <a:p>
            <a:pPr eaLnBrk="1" hangingPunct="1"/>
            <a:r>
              <a:rPr lang="en-US" sz="2400" dirty="0" smtClean="0"/>
              <a:t>Entire population wiped out</a:t>
            </a:r>
          </a:p>
          <a:p>
            <a:pPr eaLnBrk="1" hangingPunct="1"/>
            <a:r>
              <a:rPr lang="en-US" sz="2400" dirty="0" smtClean="0"/>
              <a:t>Competition for resources</a:t>
            </a:r>
          </a:p>
          <a:p>
            <a:pPr eaLnBrk="1" hangingPunct="1"/>
            <a:r>
              <a:rPr lang="en-US" sz="2400" dirty="0" err="1" smtClean="0"/>
              <a:t>Eg</a:t>
            </a:r>
            <a:r>
              <a:rPr lang="en-US" sz="2400" dirty="0" smtClean="0"/>
              <a:t>: </a:t>
            </a:r>
            <a:r>
              <a:rPr lang="en-US" sz="2400" dirty="0" err="1" smtClean="0"/>
              <a:t>Parthenium</a:t>
            </a:r>
            <a:r>
              <a:rPr lang="en-US" sz="2400" dirty="0" smtClean="0"/>
              <a:t> -Congress grass in all habitats.</a:t>
            </a:r>
          </a:p>
          <a:p>
            <a:pPr eaLnBrk="1" hangingPunct="1"/>
            <a:r>
              <a:rPr lang="en-US" sz="2400" dirty="0" smtClean="0"/>
              <a:t>Some exotic species like Eucalyptus, Australian Acacia and </a:t>
            </a:r>
            <a:r>
              <a:rPr lang="en-US" sz="2400" dirty="0" err="1" smtClean="0"/>
              <a:t>tortilis</a:t>
            </a:r>
            <a:r>
              <a:rPr lang="en-US" sz="2400" dirty="0" smtClean="0"/>
              <a:t> have been introduced in India for </a:t>
            </a:r>
            <a:r>
              <a:rPr lang="en-US" sz="2400" dirty="0" err="1" smtClean="0"/>
              <a:t>afforestation</a:t>
            </a:r>
            <a:r>
              <a:rPr lang="en-US" sz="2400" dirty="0" smtClean="0"/>
              <a:t> and cause threats for Indigenous species.</a:t>
            </a:r>
          </a:p>
        </p:txBody>
      </p:sp>
    </p:spTree>
    <p:extLst>
      <p:ext uri="{BB962C8B-B14F-4D97-AF65-F5344CB8AC3E}">
        <p14:creationId xmlns:p14="http://schemas.microsoft.com/office/powerpoint/2010/main" xmlns="" val="15959464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a:xfrm>
            <a:off x="468313" y="0"/>
            <a:ext cx="8229600" cy="1143000"/>
          </a:xfrm>
        </p:spPr>
        <p:txBody>
          <a:bodyPr/>
          <a:lstStyle/>
          <a:p>
            <a:pPr eaLnBrk="1" hangingPunct="1"/>
            <a:r>
              <a:rPr lang="en-US" sz="3200" dirty="0" smtClean="0"/>
              <a:t>Global Warming and Climate Change</a:t>
            </a:r>
          </a:p>
        </p:txBody>
      </p:sp>
      <p:sp>
        <p:nvSpPr>
          <p:cNvPr id="72707" name="Content Placeholder 2"/>
          <p:cNvSpPr>
            <a:spLocks noGrp="1"/>
          </p:cNvSpPr>
          <p:nvPr>
            <p:ph idx="1"/>
          </p:nvPr>
        </p:nvSpPr>
        <p:spPr>
          <a:xfrm>
            <a:off x="539750" y="1341438"/>
            <a:ext cx="8229600" cy="4525962"/>
          </a:xfrm>
        </p:spPr>
        <p:txBody>
          <a:bodyPr/>
          <a:lstStyle/>
          <a:p>
            <a:pPr eaLnBrk="1" hangingPunct="1"/>
            <a:r>
              <a:rPr lang="en-US" sz="2400" dirty="0" smtClean="0"/>
              <a:t>As temperatures increased in recent decades, certain species began breeding and migrating earlier than expected.</a:t>
            </a:r>
          </a:p>
          <a:p>
            <a:pPr eaLnBrk="1" hangingPunct="1"/>
            <a:r>
              <a:rPr lang="en-US" sz="2400" dirty="0" smtClean="0"/>
              <a:t> Other studies found that the geographical range of numerous species had shifted pole ward or moved to a higher elevation -- indicating that some plants and animals are occupying areas that were previously too cold for survival.</a:t>
            </a:r>
          </a:p>
          <a:p>
            <a:pPr eaLnBrk="1" hangingPunct="1"/>
            <a:r>
              <a:rPr lang="en-US" sz="2400" dirty="0" smtClean="0"/>
              <a:t>Decline in breeding </a:t>
            </a:r>
          </a:p>
          <a:p>
            <a:pPr eaLnBrk="1" hangingPunct="1">
              <a:buFontTx/>
              <a:buNone/>
            </a:pPr>
            <a:r>
              <a:rPr lang="en-US" sz="2400" dirty="0" smtClean="0"/>
              <a:t>    populations</a:t>
            </a:r>
          </a:p>
        </p:txBody>
      </p:sp>
      <p:pic>
        <p:nvPicPr>
          <p:cNvPr id="72708" name="Picture 2" descr="http://www.greenhq.net/images/polar-bears-and-global-warming.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419600" y="4267200"/>
            <a:ext cx="3816350" cy="249237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2389913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a:xfrm>
            <a:off x="468313" y="0"/>
            <a:ext cx="8229600" cy="922338"/>
          </a:xfrm>
        </p:spPr>
        <p:txBody>
          <a:bodyPr/>
          <a:lstStyle/>
          <a:p>
            <a:pPr eaLnBrk="1" hangingPunct="1"/>
            <a:r>
              <a:rPr lang="en-US" smtClean="0"/>
              <a:t>Coral Bleaching</a:t>
            </a:r>
          </a:p>
        </p:txBody>
      </p:sp>
      <p:sp>
        <p:nvSpPr>
          <p:cNvPr id="73731" name="Content Placeholder 2"/>
          <p:cNvSpPr>
            <a:spLocks noGrp="1"/>
          </p:cNvSpPr>
          <p:nvPr>
            <p:ph idx="1"/>
          </p:nvPr>
        </p:nvSpPr>
        <p:spPr>
          <a:xfrm>
            <a:off x="468313" y="1412875"/>
            <a:ext cx="8229600" cy="4525963"/>
          </a:xfrm>
        </p:spPr>
        <p:txBody>
          <a:bodyPr/>
          <a:lstStyle/>
          <a:p>
            <a:pPr eaLnBrk="1" hangingPunct="1"/>
            <a:r>
              <a:rPr lang="en-US" sz="2400" dirty="0" smtClean="0"/>
              <a:t>Increase in temperature causes bleaching.</a:t>
            </a:r>
          </a:p>
          <a:p>
            <a:pPr eaLnBrk="1" hangingPunct="1"/>
            <a:r>
              <a:rPr lang="en-US" sz="2400" dirty="0" smtClean="0"/>
              <a:t>The Great Barrier Reef along the coast of Australia experienced bleaching events in 1980, 1982, 1992, 1994, 1998, 2002, 2006, 2012, 2016 etc.</a:t>
            </a:r>
          </a:p>
          <a:p>
            <a:pPr eaLnBrk="1" hangingPunct="1"/>
            <a:r>
              <a:rPr lang="en-US" sz="2200" dirty="0" smtClean="0"/>
              <a:t>While most areas recovered with relatively low levels of coral death, some locations suffered severe damage, with up to 90% mortality</a:t>
            </a:r>
          </a:p>
          <a:p>
            <a:pPr eaLnBrk="1" hangingPunct="1"/>
            <a:endParaRPr lang="en-US" sz="2400" dirty="0" smtClean="0"/>
          </a:p>
        </p:txBody>
      </p:sp>
      <p:pic>
        <p:nvPicPr>
          <p:cNvPr id="73732" name="Picture 2" descr="http://3.bp.blogspot.com/_T_FoLFNurfQ/SmxpH01ZWjI/AAAAAAAAARE/YnBnz11Mc-Q/s400/coral-bleaching.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4160838"/>
            <a:ext cx="3995738" cy="2697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3733" name="Picture 4" descr="http://www.wri.org/files/wri/bleaching_2.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143376" y="4160838"/>
            <a:ext cx="4968456" cy="2697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1822348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a:xfrm>
            <a:off x="457200" y="274638"/>
            <a:ext cx="8229600" cy="777875"/>
          </a:xfrm>
        </p:spPr>
        <p:txBody>
          <a:bodyPr/>
          <a:lstStyle/>
          <a:p>
            <a:r>
              <a:rPr lang="en-GB" dirty="0" smtClean="0"/>
              <a:t>Threatened Categories…..</a:t>
            </a:r>
            <a:endParaRPr lang="en-US" dirty="0" smtClean="0"/>
          </a:p>
        </p:txBody>
      </p:sp>
      <p:sp>
        <p:nvSpPr>
          <p:cNvPr id="75779" name="Content Placeholder 2"/>
          <p:cNvSpPr>
            <a:spLocks noGrp="1"/>
          </p:cNvSpPr>
          <p:nvPr>
            <p:ph idx="1"/>
          </p:nvPr>
        </p:nvSpPr>
        <p:spPr>
          <a:xfrm>
            <a:off x="457200" y="1600200"/>
            <a:ext cx="7620000" cy="4343400"/>
          </a:xfrm>
        </p:spPr>
        <p:txBody>
          <a:bodyPr>
            <a:normAutofit/>
          </a:bodyPr>
          <a:lstStyle/>
          <a:p>
            <a:r>
              <a:rPr lang="en-US" sz="2600" dirty="0" smtClean="0"/>
              <a:t>World Conservation Union (formerly IUCN)</a:t>
            </a:r>
          </a:p>
          <a:p>
            <a:r>
              <a:rPr lang="en-US" sz="2600" dirty="0" smtClean="0"/>
              <a:t>There are 4 clearly defined categories into which every taxon in the world (excluding </a:t>
            </a:r>
            <a:r>
              <a:rPr lang="en-GB" sz="2600" dirty="0" smtClean="0"/>
              <a:t>:</a:t>
            </a:r>
            <a:r>
              <a:rPr lang="en-US" sz="2600" dirty="0" smtClean="0"/>
              <a:t>micro-organisms) can be classified  as given in </a:t>
            </a:r>
            <a:r>
              <a:rPr lang="en-US" sz="2600" dirty="0" smtClean="0">
                <a:solidFill>
                  <a:srgbClr val="FF0000"/>
                </a:solidFill>
              </a:rPr>
              <a:t>RED DATA BOOK</a:t>
            </a:r>
          </a:p>
          <a:p>
            <a:pPr>
              <a:buFont typeface="Wingdings" pitchFamily="2" charset="2"/>
              <a:buChar char="Ø"/>
            </a:pPr>
            <a:r>
              <a:rPr lang="en-US" sz="2600" dirty="0" smtClean="0">
                <a:solidFill>
                  <a:srgbClr val="FF0000"/>
                </a:solidFill>
              </a:rPr>
              <a:t>Extinct species</a:t>
            </a:r>
          </a:p>
          <a:p>
            <a:pPr>
              <a:buFont typeface="Wingdings" pitchFamily="2" charset="2"/>
              <a:buChar char="Ø"/>
            </a:pPr>
            <a:r>
              <a:rPr lang="en-US" sz="2600" dirty="0" smtClean="0">
                <a:solidFill>
                  <a:srgbClr val="FF0000"/>
                </a:solidFill>
              </a:rPr>
              <a:t>Endangered species</a:t>
            </a:r>
          </a:p>
          <a:p>
            <a:pPr>
              <a:buFont typeface="Wingdings" pitchFamily="2" charset="2"/>
              <a:buChar char="Ø"/>
            </a:pPr>
            <a:r>
              <a:rPr lang="en-US" sz="2600" dirty="0" smtClean="0">
                <a:solidFill>
                  <a:srgbClr val="FF0000"/>
                </a:solidFill>
              </a:rPr>
              <a:t>Vulnerable species</a:t>
            </a:r>
          </a:p>
          <a:p>
            <a:pPr>
              <a:buFont typeface="Wingdings" pitchFamily="2" charset="2"/>
              <a:buChar char="Ø"/>
            </a:pPr>
            <a:r>
              <a:rPr lang="en-US" sz="2600" dirty="0" smtClean="0">
                <a:solidFill>
                  <a:srgbClr val="FF0000"/>
                </a:solidFill>
              </a:rPr>
              <a:t>Rare / Endemic species</a:t>
            </a:r>
          </a:p>
        </p:txBody>
      </p:sp>
    </p:spTree>
    <p:extLst>
      <p:ext uri="{BB962C8B-B14F-4D97-AF65-F5344CB8AC3E}">
        <p14:creationId xmlns:p14="http://schemas.microsoft.com/office/powerpoint/2010/main" xmlns="" val="13290689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a:xfrm>
            <a:off x="76200" y="381000"/>
            <a:ext cx="8229600" cy="1036638"/>
          </a:xfrm>
        </p:spPr>
        <p:txBody>
          <a:bodyPr/>
          <a:lstStyle/>
          <a:p>
            <a:pPr eaLnBrk="1" hangingPunct="1"/>
            <a:r>
              <a:rPr lang="en-US" sz="4400" dirty="0" smtClean="0"/>
              <a:t>Categories</a:t>
            </a:r>
          </a:p>
        </p:txBody>
      </p:sp>
      <p:sp>
        <p:nvSpPr>
          <p:cNvPr id="75779" name="Content Placeholder 2"/>
          <p:cNvSpPr>
            <a:spLocks noGrp="1"/>
          </p:cNvSpPr>
          <p:nvPr>
            <p:ph idx="1"/>
          </p:nvPr>
        </p:nvSpPr>
        <p:spPr>
          <a:xfrm>
            <a:off x="152400" y="1447800"/>
            <a:ext cx="8248650" cy="4954587"/>
          </a:xfrm>
        </p:spPr>
        <p:txBody>
          <a:bodyPr/>
          <a:lstStyle/>
          <a:p>
            <a:pPr eaLnBrk="1" hangingPunct="1">
              <a:buFontTx/>
              <a:buNone/>
              <a:defRPr/>
            </a:pPr>
            <a:r>
              <a:rPr lang="en-US" dirty="0" smtClean="0"/>
              <a:t> </a:t>
            </a:r>
            <a:r>
              <a:rPr lang="en-US" sz="2600" b="1" dirty="0" smtClean="0">
                <a:solidFill>
                  <a:srgbClr val="0070C0"/>
                </a:solidFill>
              </a:rPr>
              <a:t>EXTINCT (EX) </a:t>
            </a:r>
          </a:p>
          <a:p>
            <a:pPr eaLnBrk="1" hangingPunct="1">
              <a:defRPr/>
            </a:pPr>
            <a:r>
              <a:rPr lang="en-US" sz="2600" dirty="0" smtClean="0"/>
              <a:t>A taxon is Extinct when there is no reasonable doubt  that the last individual has died. No reasonable record for last 50 years. It has been not seen wildly in the past 50 years.</a:t>
            </a:r>
          </a:p>
          <a:p>
            <a:pPr eaLnBrk="1" hangingPunct="1">
              <a:buFontTx/>
              <a:buNone/>
              <a:defRPr/>
            </a:pPr>
            <a:r>
              <a:rPr lang="en-GB" sz="2600" dirty="0" smtClean="0">
                <a:solidFill>
                  <a:srgbClr val="0070C0"/>
                </a:solidFill>
              </a:rPr>
              <a:t>    </a:t>
            </a:r>
            <a:r>
              <a:rPr lang="en-GB" sz="2600" dirty="0" err="1" smtClean="0">
                <a:solidFill>
                  <a:schemeClr val="bg1">
                    <a:lumMod val="10000"/>
                  </a:schemeClr>
                </a:solidFill>
              </a:rPr>
              <a:t>e.g</a:t>
            </a:r>
            <a:r>
              <a:rPr lang="en-GB" sz="2600" dirty="0" smtClean="0">
                <a:solidFill>
                  <a:schemeClr val="bg1">
                    <a:lumMod val="10000"/>
                  </a:schemeClr>
                </a:solidFill>
              </a:rPr>
              <a:t> Indian Cheetah, Dodo</a:t>
            </a:r>
            <a:endParaRPr lang="en-US" sz="2600" dirty="0" smtClean="0">
              <a:solidFill>
                <a:schemeClr val="bg1">
                  <a:lumMod val="10000"/>
                </a:schemeClr>
              </a:solidFill>
            </a:endParaRPr>
          </a:p>
          <a:p>
            <a:pPr eaLnBrk="1" hangingPunct="1">
              <a:buFontTx/>
              <a:buNone/>
              <a:defRPr/>
            </a:pPr>
            <a:r>
              <a:rPr lang="en-US" b="1" dirty="0" smtClean="0">
                <a:solidFill>
                  <a:srgbClr val="0070C0"/>
                </a:solidFill>
              </a:rPr>
              <a:t>EXTINCT IN THE WILD (EW) </a:t>
            </a:r>
          </a:p>
          <a:p>
            <a:pPr eaLnBrk="1" hangingPunct="1">
              <a:defRPr/>
            </a:pPr>
            <a:r>
              <a:rPr lang="en-US" sz="2600" dirty="0" smtClean="0"/>
              <a:t>A taxon is Extinct in the Wild when it is known only to survive in cultivation, in captivity or as a naturalized population (or populations) well outside the past range.  </a:t>
            </a:r>
          </a:p>
          <a:p>
            <a:pPr eaLnBrk="1" hangingPunct="1">
              <a:buFontTx/>
              <a:buNone/>
              <a:defRPr/>
            </a:pPr>
            <a:r>
              <a:rPr lang="en-GB" sz="2000" dirty="0" smtClean="0">
                <a:solidFill>
                  <a:schemeClr val="bg1">
                    <a:lumMod val="10000"/>
                  </a:schemeClr>
                </a:solidFill>
              </a:rPr>
              <a:t>     </a:t>
            </a:r>
            <a:r>
              <a:rPr lang="en-GB" sz="2000" dirty="0" err="1" smtClean="0">
                <a:solidFill>
                  <a:schemeClr val="bg1">
                    <a:lumMod val="10000"/>
                  </a:schemeClr>
                </a:solidFill>
              </a:rPr>
              <a:t>e.g</a:t>
            </a:r>
            <a:r>
              <a:rPr lang="en-GB" sz="2000" dirty="0" smtClean="0">
                <a:solidFill>
                  <a:schemeClr val="bg1">
                    <a:lumMod val="10000"/>
                  </a:schemeClr>
                </a:solidFill>
              </a:rPr>
              <a:t> Mulberry Silk moth</a:t>
            </a:r>
            <a:endParaRPr lang="en-US" sz="2000" dirty="0" smtClean="0">
              <a:solidFill>
                <a:schemeClr val="bg1">
                  <a:lumMod val="10000"/>
                </a:schemeClr>
              </a:solidFill>
            </a:endParaRPr>
          </a:p>
        </p:txBody>
      </p:sp>
    </p:spTree>
    <p:extLst>
      <p:ext uri="{BB962C8B-B14F-4D97-AF65-F5344CB8AC3E}">
        <p14:creationId xmlns:p14="http://schemas.microsoft.com/office/powerpoint/2010/main" xmlns="" val="15510980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Content Placeholder 2"/>
          <p:cNvSpPr>
            <a:spLocks noGrp="1"/>
          </p:cNvSpPr>
          <p:nvPr>
            <p:ph idx="1"/>
          </p:nvPr>
        </p:nvSpPr>
        <p:spPr>
          <a:xfrm>
            <a:off x="228600" y="1484313"/>
            <a:ext cx="8429625" cy="5040312"/>
          </a:xfrm>
        </p:spPr>
        <p:txBody>
          <a:bodyPr>
            <a:normAutofit lnSpcReduction="10000"/>
          </a:bodyPr>
          <a:lstStyle/>
          <a:p>
            <a:pPr eaLnBrk="1" hangingPunct="1">
              <a:buFont typeface="Arial" charset="0"/>
              <a:buNone/>
              <a:defRPr/>
            </a:pPr>
            <a:r>
              <a:rPr lang="en-US" sz="2400" dirty="0" smtClean="0">
                <a:solidFill>
                  <a:srgbClr val="0070C0"/>
                </a:solidFill>
              </a:rPr>
              <a:t>CRITICALLY ENDANGERED (CR) </a:t>
            </a:r>
          </a:p>
          <a:p>
            <a:pPr eaLnBrk="1" hangingPunct="1">
              <a:defRPr/>
            </a:pPr>
            <a:r>
              <a:rPr lang="en-US" sz="2400" dirty="0" smtClean="0">
                <a:latin typeface="Bookman Old Style" pitchFamily="18" charset="0"/>
              </a:rPr>
              <a:t>This includes species, which are facing an extremely high risk of extinction in the wild in the immediate future. The population of such species is very low and the threats to its habitats are very high. E.g. Asiatic Lion, Vultures</a:t>
            </a:r>
          </a:p>
          <a:p>
            <a:pPr eaLnBrk="1" hangingPunct="1">
              <a:buFont typeface="Arial" charset="0"/>
              <a:buNone/>
              <a:defRPr/>
            </a:pPr>
            <a:r>
              <a:rPr lang="en-US" sz="2400" b="1" dirty="0" smtClean="0">
                <a:solidFill>
                  <a:srgbClr val="0070C0"/>
                </a:solidFill>
              </a:rPr>
              <a:t>ENDANGERED (EN) </a:t>
            </a:r>
          </a:p>
          <a:p>
            <a:pPr eaLnBrk="1" hangingPunct="1">
              <a:defRPr/>
            </a:pPr>
            <a:r>
              <a:rPr lang="en-US" sz="2400" dirty="0" smtClean="0">
                <a:latin typeface="Bookman Old Style" pitchFamily="18" charset="0"/>
              </a:rPr>
              <a:t>It includes species that are not critically endangered but are in danger of extinction if the threats to its survival continue operating. Also, species whose numbers have been reduced to a critical level or whose habitats have been so drastically reduced are deemed to be in immediate danger of extinction. E.g. Tiger, snow leopard, Red panda</a:t>
            </a:r>
          </a:p>
        </p:txBody>
      </p:sp>
    </p:spTree>
    <p:extLst>
      <p:ext uri="{BB962C8B-B14F-4D97-AF65-F5344CB8AC3E}">
        <p14:creationId xmlns:p14="http://schemas.microsoft.com/office/powerpoint/2010/main" xmlns="" val="138183614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Content Placeholder 2"/>
          <p:cNvSpPr>
            <a:spLocks noGrp="1"/>
          </p:cNvSpPr>
          <p:nvPr>
            <p:ph idx="1"/>
          </p:nvPr>
        </p:nvSpPr>
        <p:spPr>
          <a:xfrm>
            <a:off x="468313" y="609600"/>
            <a:ext cx="7913687" cy="5915025"/>
          </a:xfrm>
        </p:spPr>
        <p:txBody>
          <a:bodyPr>
            <a:normAutofit/>
          </a:bodyPr>
          <a:lstStyle/>
          <a:p>
            <a:pPr eaLnBrk="1" hangingPunct="1">
              <a:buFont typeface="Arial" charset="0"/>
              <a:buNone/>
              <a:defRPr/>
            </a:pPr>
            <a:r>
              <a:rPr lang="en-US" sz="2400" b="1" dirty="0" smtClean="0">
                <a:solidFill>
                  <a:srgbClr val="0070C0"/>
                </a:solidFill>
              </a:rPr>
              <a:t>VULNERABLE (VU) </a:t>
            </a:r>
          </a:p>
          <a:p>
            <a:pPr eaLnBrk="1" hangingPunct="1">
              <a:defRPr/>
            </a:pPr>
            <a:r>
              <a:rPr lang="en-US" sz="2400" dirty="0" smtClean="0">
                <a:latin typeface="Bookman Old Style" pitchFamily="18" charset="0"/>
              </a:rPr>
              <a:t>It includes species that are not endangered but are likely to move into the endangered category in the near future if the threats to its survival continue operating. It also includes species whose populations are still abundant but are under threat from severe adverse factors throughout their range. E.g. Asiatic Elephant, Most of the tree species are categorized in this.</a:t>
            </a:r>
          </a:p>
          <a:p>
            <a:pPr eaLnBrk="1" hangingPunct="1">
              <a:defRPr/>
            </a:pPr>
            <a:r>
              <a:rPr lang="en-US" sz="2400" dirty="0" err="1" smtClean="0">
                <a:latin typeface="Bookman Old Style" pitchFamily="18" charset="0"/>
              </a:rPr>
              <a:t>Eg</a:t>
            </a:r>
            <a:r>
              <a:rPr lang="en-US" sz="2400" dirty="0" smtClean="0">
                <a:latin typeface="Bookman Old Style" pitchFamily="18" charset="0"/>
              </a:rPr>
              <a:t>. Rhododendron sp. Pine species.</a:t>
            </a:r>
          </a:p>
        </p:txBody>
      </p:sp>
    </p:spTree>
    <p:extLst>
      <p:ext uri="{BB962C8B-B14F-4D97-AF65-F5344CB8AC3E}">
        <p14:creationId xmlns:p14="http://schemas.microsoft.com/office/powerpoint/2010/main" xmlns="" val="66179309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Content Placeholder 2"/>
          <p:cNvSpPr>
            <a:spLocks noGrp="1"/>
          </p:cNvSpPr>
          <p:nvPr>
            <p:ph idx="1"/>
          </p:nvPr>
        </p:nvSpPr>
        <p:spPr/>
        <p:txBody>
          <a:bodyPr/>
          <a:lstStyle/>
          <a:p>
            <a:pPr eaLnBrk="1" hangingPunct="1">
              <a:buFontTx/>
              <a:buNone/>
            </a:pPr>
            <a:r>
              <a:rPr lang="en-US" sz="2800" b="1" dirty="0" smtClean="0">
                <a:solidFill>
                  <a:srgbClr val="0070C0"/>
                </a:solidFill>
              </a:rPr>
              <a:t>Rare / Endemic</a:t>
            </a:r>
          </a:p>
          <a:p>
            <a:pPr eaLnBrk="1" hangingPunct="1"/>
            <a:r>
              <a:rPr lang="en-US" sz="2400" dirty="0" smtClean="0"/>
              <a:t> This includes species with small populations in the world that are not at present endangered or vulnerable, but are at risk. These species are usually restricted within specific geographical areas or habitats or are thinly scattered over a more extensive range.  E.g. Himalayan </a:t>
            </a:r>
            <a:r>
              <a:rPr lang="en-US" sz="2400" dirty="0" err="1" smtClean="0"/>
              <a:t>rafflesia</a:t>
            </a:r>
            <a:r>
              <a:rPr lang="en-US" sz="2400" dirty="0" smtClean="0"/>
              <a:t>, Lion tailed macaque, </a:t>
            </a:r>
            <a:r>
              <a:rPr lang="en-US" sz="2400" dirty="0" err="1" smtClean="0"/>
              <a:t>Nepenthus</a:t>
            </a:r>
            <a:r>
              <a:rPr lang="en-US" sz="2400" dirty="0" smtClean="0"/>
              <a:t> </a:t>
            </a:r>
            <a:r>
              <a:rPr lang="en-US" sz="2400" dirty="0" err="1" smtClean="0"/>
              <a:t>khasiana</a:t>
            </a:r>
            <a:r>
              <a:rPr lang="en-US" sz="2400" dirty="0" smtClean="0"/>
              <a:t>, One horned rhino.</a:t>
            </a:r>
            <a:endParaRPr lang="en-US" sz="2400" b="1" dirty="0" smtClean="0"/>
          </a:p>
          <a:p>
            <a:pPr eaLnBrk="1" hangingPunct="1">
              <a:buNone/>
            </a:pPr>
            <a:endParaRPr lang="en-US" sz="2400" dirty="0" smtClean="0"/>
          </a:p>
        </p:txBody>
      </p:sp>
    </p:spTree>
    <p:extLst>
      <p:ext uri="{BB962C8B-B14F-4D97-AF65-F5344CB8AC3E}">
        <p14:creationId xmlns:p14="http://schemas.microsoft.com/office/powerpoint/2010/main" xmlns="" val="364992137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a:xfrm>
            <a:off x="457200" y="0"/>
            <a:ext cx="8229600" cy="692150"/>
          </a:xfrm>
        </p:spPr>
        <p:txBody>
          <a:bodyPr/>
          <a:lstStyle/>
          <a:p>
            <a:pPr eaLnBrk="1" hangingPunct="1"/>
            <a:r>
              <a:rPr lang="en-GB" sz="3200" smtClean="0">
                <a:solidFill>
                  <a:schemeClr val="tx1"/>
                </a:solidFill>
              </a:rPr>
              <a:t>Endangered species of India </a:t>
            </a:r>
            <a:endParaRPr lang="en-US" sz="3200" smtClean="0">
              <a:solidFill>
                <a:schemeClr val="tx1"/>
              </a:solidFill>
            </a:endParaRPr>
          </a:p>
        </p:txBody>
      </p:sp>
      <p:sp>
        <p:nvSpPr>
          <p:cNvPr id="43011" name="Content Placeholder 2"/>
          <p:cNvSpPr>
            <a:spLocks noGrp="1"/>
          </p:cNvSpPr>
          <p:nvPr>
            <p:ph idx="1"/>
          </p:nvPr>
        </p:nvSpPr>
        <p:spPr>
          <a:xfrm>
            <a:off x="152400" y="1700213"/>
            <a:ext cx="8763000" cy="4857750"/>
          </a:xfrm>
        </p:spPr>
        <p:txBody>
          <a:bodyPr>
            <a:normAutofit/>
          </a:bodyPr>
          <a:lstStyle/>
          <a:p>
            <a:pPr eaLnBrk="1" hangingPunct="1">
              <a:defRPr/>
            </a:pPr>
            <a:r>
              <a:rPr lang="en-US" sz="2400" dirty="0" smtClean="0"/>
              <a:t>According to the Red Data Book of International Union for Conservation of Nature (IUCN), there are more than </a:t>
            </a:r>
            <a:r>
              <a:rPr lang="en-US" sz="2400" b="1" dirty="0" smtClean="0">
                <a:solidFill>
                  <a:srgbClr val="FF0000"/>
                </a:solidFill>
              </a:rPr>
              <a:t>47</a:t>
            </a:r>
            <a:r>
              <a:rPr lang="en-US" sz="2400" b="1" dirty="0" smtClean="0"/>
              <a:t> </a:t>
            </a:r>
            <a:r>
              <a:rPr lang="en-US" sz="2400" dirty="0" smtClean="0"/>
              <a:t>critically endangered species in India.</a:t>
            </a:r>
          </a:p>
          <a:p>
            <a:pPr eaLnBrk="1" hangingPunct="1">
              <a:defRPr/>
            </a:pPr>
            <a:r>
              <a:rPr lang="en-US" dirty="0" smtClean="0"/>
              <a:t>The number of endangered species in India accounts for around </a:t>
            </a:r>
            <a:r>
              <a:rPr lang="en-US" dirty="0" smtClean="0">
                <a:solidFill>
                  <a:srgbClr val="FF0000"/>
                </a:solidFill>
              </a:rPr>
              <a:t>8.86 %</a:t>
            </a:r>
            <a:r>
              <a:rPr lang="en-US" dirty="0" smtClean="0"/>
              <a:t> of the world`s mammals. The mammals are extended over 186 genera, 45 families and 13 orders out of which around 89 species are listed as threatened in the IUCN Red List of Threatened Animals.</a:t>
            </a:r>
          </a:p>
        </p:txBody>
      </p:sp>
    </p:spTree>
    <p:extLst>
      <p:ext uri="{BB962C8B-B14F-4D97-AF65-F5344CB8AC3E}">
        <p14:creationId xmlns:p14="http://schemas.microsoft.com/office/powerpoint/2010/main" xmlns="" val="47290075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p:txBody>
          <a:bodyPr/>
          <a:lstStyle/>
          <a:p>
            <a:pPr eaLnBrk="1" hangingPunct="1"/>
            <a:endParaRPr lang="en-US" smtClean="0"/>
          </a:p>
        </p:txBody>
      </p:sp>
      <p:pic>
        <p:nvPicPr>
          <p:cNvPr id="82947"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a:xfrm>
            <a:off x="468313" y="333375"/>
            <a:ext cx="2466975" cy="1847850"/>
          </a:xfrm>
        </p:spPr>
      </p:pic>
      <p:pic>
        <p:nvPicPr>
          <p:cNvPr id="82948"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276600" y="404813"/>
            <a:ext cx="2533650" cy="1809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2949" name="Picture 4"/>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84213" y="2420938"/>
            <a:ext cx="1924050" cy="2381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2950" name="Picture 6"/>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6227763" y="404813"/>
            <a:ext cx="2552700" cy="179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2951" name="Picture 7"/>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6156325" y="4724400"/>
            <a:ext cx="2352675" cy="194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2952" name="Picture 8"/>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5867400" y="2743200"/>
            <a:ext cx="2628900" cy="1743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2953" name="Picture 9"/>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611188" y="4868863"/>
            <a:ext cx="2286000" cy="1704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2954" name="Picture 10"/>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3203575" y="2565400"/>
            <a:ext cx="2376488" cy="2735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extBox 10"/>
          <p:cNvSpPr txBox="1"/>
          <p:nvPr/>
        </p:nvSpPr>
        <p:spPr>
          <a:xfrm>
            <a:off x="3429000" y="5562600"/>
            <a:ext cx="2209800" cy="954107"/>
          </a:xfrm>
          <a:prstGeom prst="rect">
            <a:avLst/>
          </a:prstGeom>
          <a:noFill/>
        </p:spPr>
        <p:txBody>
          <a:bodyPr wrap="square" rtlCol="0">
            <a:spAutoFit/>
          </a:bodyPr>
          <a:lstStyle/>
          <a:p>
            <a:pPr algn="ctr"/>
            <a:r>
              <a:rPr lang="en-US" sz="2800" b="1" dirty="0" smtClean="0"/>
              <a:t>Threatened Biota </a:t>
            </a:r>
            <a:endParaRPr lang="en-US" sz="2800" b="1" dirty="0"/>
          </a:p>
        </p:txBody>
      </p:sp>
    </p:spTree>
    <p:extLst>
      <p:ext uri="{BB962C8B-B14F-4D97-AF65-F5344CB8AC3E}">
        <p14:creationId xmlns:p14="http://schemas.microsoft.com/office/powerpoint/2010/main" xmlns="" val="20480572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IN" dirty="0" smtClean="0"/>
              <a:t>Levels of Biodiversity….</a:t>
            </a:r>
            <a:endParaRPr lang="en-IN"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xmlns="" val="2980775463"/>
              </p:ext>
            </p:extLst>
          </p:nvPr>
        </p:nvGraphicFramePr>
        <p:xfrm>
          <a:off x="228600" y="1600200"/>
          <a:ext cx="8458200" cy="48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230962657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a:xfrm>
            <a:off x="0" y="609600"/>
            <a:ext cx="3000375" cy="2071688"/>
          </a:xfrm>
        </p:spPr>
      </p:pic>
      <p:pic>
        <p:nvPicPr>
          <p:cNvPr id="83971"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57188" y="2714625"/>
            <a:ext cx="2576512" cy="1928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3972" name="Picture 4"/>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476375" y="4868863"/>
            <a:ext cx="2647950" cy="173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3973" name="Picture 5"/>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3124200" y="2590800"/>
            <a:ext cx="2857500" cy="191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3974" name="Picture 6"/>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5638800" y="685800"/>
            <a:ext cx="3071812" cy="1928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3975" name="Picture 7"/>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4787900" y="4645025"/>
            <a:ext cx="3000375" cy="2212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3976" name="Picture 8"/>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6324600" y="2667000"/>
            <a:ext cx="2466975" cy="1847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p:cNvSpPr txBox="1"/>
          <p:nvPr/>
        </p:nvSpPr>
        <p:spPr>
          <a:xfrm>
            <a:off x="3048000" y="228600"/>
            <a:ext cx="2514600" cy="1200329"/>
          </a:xfrm>
          <a:prstGeom prst="rect">
            <a:avLst/>
          </a:prstGeom>
          <a:noFill/>
        </p:spPr>
        <p:txBody>
          <a:bodyPr wrap="square" rtlCol="0">
            <a:spAutoFit/>
          </a:bodyPr>
          <a:lstStyle/>
          <a:p>
            <a:pPr algn="ctr"/>
            <a:r>
              <a:rPr lang="en-US" sz="3600" b="1" dirty="0" smtClean="0"/>
              <a:t>Threatened Biota</a:t>
            </a:r>
            <a:endParaRPr lang="en-US" sz="3600" b="1" dirty="0"/>
          </a:p>
        </p:txBody>
      </p:sp>
    </p:spTree>
    <p:extLst>
      <p:ext uri="{BB962C8B-B14F-4D97-AF65-F5344CB8AC3E}">
        <p14:creationId xmlns:p14="http://schemas.microsoft.com/office/powerpoint/2010/main" xmlns="" val="6218869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a:xfrm>
            <a:off x="684213" y="2276475"/>
            <a:ext cx="1847850" cy="2466975"/>
          </a:xfrm>
        </p:spPr>
      </p:pic>
      <p:pic>
        <p:nvPicPr>
          <p:cNvPr id="84995"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257800" y="5010150"/>
            <a:ext cx="2476500" cy="1847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4996" name="Picture 4"/>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916238" y="2276475"/>
            <a:ext cx="3255962" cy="2428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4997" name="Picture 5"/>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762000" y="5000625"/>
            <a:ext cx="2528888" cy="1857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4998" name="Picture 6"/>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6659563" y="2349500"/>
            <a:ext cx="1847850" cy="2466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Box 6"/>
          <p:cNvSpPr txBox="1"/>
          <p:nvPr/>
        </p:nvSpPr>
        <p:spPr>
          <a:xfrm>
            <a:off x="3048000" y="228600"/>
            <a:ext cx="2514600" cy="1200329"/>
          </a:xfrm>
          <a:prstGeom prst="rect">
            <a:avLst/>
          </a:prstGeom>
          <a:noFill/>
        </p:spPr>
        <p:txBody>
          <a:bodyPr wrap="square" rtlCol="0">
            <a:spAutoFit/>
          </a:bodyPr>
          <a:lstStyle/>
          <a:p>
            <a:pPr algn="ctr"/>
            <a:r>
              <a:rPr lang="en-US" sz="3600" b="1" dirty="0" smtClean="0"/>
              <a:t>Threatened Biota</a:t>
            </a:r>
            <a:endParaRPr lang="en-US" sz="3600" b="1" dirty="0"/>
          </a:p>
        </p:txBody>
      </p:sp>
    </p:spTree>
    <p:extLst>
      <p:ext uri="{BB962C8B-B14F-4D97-AF65-F5344CB8AC3E}">
        <p14:creationId xmlns:p14="http://schemas.microsoft.com/office/powerpoint/2010/main" xmlns="" val="108024010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590800"/>
            <a:ext cx="7620000" cy="1143000"/>
          </a:xfrm>
        </p:spPr>
        <p:txBody>
          <a:bodyPr/>
          <a:lstStyle/>
          <a:p>
            <a:r>
              <a:rPr lang="en-IN" dirty="0" smtClean="0"/>
              <a:t>Extinct Species…..</a:t>
            </a:r>
            <a:endParaRPr lang="en-IN" dirty="0"/>
          </a:p>
        </p:txBody>
      </p:sp>
    </p:spTree>
    <p:extLst>
      <p:ext uri="{BB962C8B-B14F-4D97-AF65-F5344CB8AC3E}">
        <p14:creationId xmlns:p14="http://schemas.microsoft.com/office/powerpoint/2010/main" xmlns="" val="23573056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Content Placeholder 2"/>
          <p:cNvSpPr>
            <a:spLocks noGrp="1"/>
          </p:cNvSpPr>
          <p:nvPr>
            <p:ph idx="1"/>
          </p:nvPr>
        </p:nvSpPr>
        <p:spPr>
          <a:xfrm>
            <a:off x="0" y="1916113"/>
            <a:ext cx="8458200" cy="5197475"/>
          </a:xfrm>
        </p:spPr>
        <p:txBody>
          <a:bodyPr/>
          <a:lstStyle/>
          <a:p>
            <a:pPr eaLnBrk="1" hangingPunct="1"/>
            <a:r>
              <a:rPr lang="en-US" sz="2000" b="1" dirty="0" smtClean="0"/>
              <a:t>Extinct in India </a:t>
            </a:r>
            <a:r>
              <a:rPr lang="en-US" sz="2000" dirty="0" smtClean="0"/>
              <a:t>since 1952.</a:t>
            </a:r>
          </a:p>
          <a:p>
            <a:pPr eaLnBrk="1" hangingPunct="1"/>
            <a:r>
              <a:rPr lang="en-US" sz="2000" dirty="0" smtClean="0"/>
              <a:t>It lives in open semi-arid grassland, savannah, scrub or isolated low hillocks amidst plains</a:t>
            </a:r>
          </a:p>
          <a:p>
            <a:pPr eaLnBrk="1" hangingPunct="1"/>
            <a:r>
              <a:rPr lang="en-US" sz="2000" dirty="0" smtClean="0"/>
              <a:t>Fastest animal on land and can achieve terrific speeds of 115-120 km/h</a:t>
            </a:r>
          </a:p>
          <a:p>
            <a:pPr eaLnBrk="1" hangingPunct="1"/>
            <a:r>
              <a:rPr lang="en-US" sz="2000" dirty="0" smtClean="0"/>
              <a:t>Drier parts of southwestern and central Asia to India. In the past, the species used to occur in northern and central India.</a:t>
            </a:r>
          </a:p>
          <a:p>
            <a:pPr eaLnBrk="1" hangingPunct="1"/>
            <a:r>
              <a:rPr lang="en-US" sz="2000" dirty="0" smtClean="0"/>
              <a:t>Presently extinct in India; now found in USSR and in northeastern Iran as scattered survivor.</a:t>
            </a:r>
          </a:p>
          <a:p>
            <a:pPr eaLnBrk="1" hangingPunct="1"/>
            <a:r>
              <a:rPr lang="en-US" sz="2000" dirty="0" smtClean="0"/>
              <a:t>Main cause of extinction of this magnificent</a:t>
            </a:r>
          </a:p>
          <a:p>
            <a:pPr eaLnBrk="1" hangingPunct="1">
              <a:buFontTx/>
              <a:buNone/>
            </a:pPr>
            <a:r>
              <a:rPr lang="en-US" sz="2000" dirty="0" smtClean="0"/>
              <a:t>    cat was destruction of </a:t>
            </a:r>
            <a:r>
              <a:rPr lang="en-US" sz="2000" b="1" dirty="0" smtClean="0"/>
              <a:t>habitat due to</a:t>
            </a:r>
          </a:p>
          <a:p>
            <a:pPr eaLnBrk="1" hangingPunct="1">
              <a:buFontTx/>
              <a:buNone/>
            </a:pPr>
            <a:r>
              <a:rPr lang="en-US" sz="2000" b="1" dirty="0" smtClean="0"/>
              <a:t>    increase in human habitation and</a:t>
            </a:r>
          </a:p>
          <a:p>
            <a:pPr eaLnBrk="1" hangingPunct="1">
              <a:buFontTx/>
              <a:buNone/>
            </a:pPr>
            <a:r>
              <a:rPr lang="en-US" sz="2000" b="1" dirty="0" smtClean="0"/>
              <a:t>    overgrazing by domestic stock.</a:t>
            </a:r>
          </a:p>
        </p:txBody>
      </p:sp>
      <p:sp>
        <p:nvSpPr>
          <p:cNvPr id="6147" name="Title 4"/>
          <p:cNvSpPr>
            <a:spLocks noGrp="1"/>
          </p:cNvSpPr>
          <p:nvPr>
            <p:ph type="title"/>
          </p:nvPr>
        </p:nvSpPr>
        <p:spPr>
          <a:xfrm>
            <a:off x="914400" y="692151"/>
            <a:ext cx="8229600" cy="1136650"/>
          </a:xfrm>
        </p:spPr>
        <p:txBody>
          <a:bodyPr>
            <a:noAutofit/>
          </a:bodyPr>
          <a:lstStyle/>
          <a:p>
            <a:pPr eaLnBrk="1" hangingPunct="1"/>
            <a:r>
              <a:rPr lang="en-US" sz="2800" dirty="0" smtClean="0"/>
              <a:t>Asiatic Cheetah </a:t>
            </a:r>
            <a:br>
              <a:rPr lang="en-US" sz="2800" dirty="0" smtClean="0"/>
            </a:br>
            <a:r>
              <a:rPr lang="en-US" sz="2800" dirty="0" smtClean="0"/>
              <a:t/>
            </a:r>
            <a:br>
              <a:rPr lang="en-US" sz="2800" dirty="0" smtClean="0"/>
            </a:br>
            <a:r>
              <a:rPr lang="en-US" sz="2800" dirty="0" smtClean="0"/>
              <a:t> </a:t>
            </a:r>
            <a:r>
              <a:rPr lang="en-US" sz="2800" i="1" dirty="0" smtClean="0"/>
              <a:t>(</a:t>
            </a:r>
            <a:r>
              <a:rPr lang="en-US" sz="2800" i="1" dirty="0" err="1" smtClean="0"/>
              <a:t>Acinonyx</a:t>
            </a:r>
            <a:r>
              <a:rPr lang="en-US" sz="2800" i="1" dirty="0" smtClean="0"/>
              <a:t> </a:t>
            </a:r>
            <a:r>
              <a:rPr lang="en-US" sz="2800" i="1" dirty="0" err="1" smtClean="0"/>
              <a:t>jubatus</a:t>
            </a:r>
            <a:r>
              <a:rPr lang="en-US" sz="2800" i="1" dirty="0" smtClean="0"/>
              <a:t> ssp. </a:t>
            </a:r>
            <a:r>
              <a:rPr lang="en-US" sz="2800" i="1" dirty="0" err="1" smtClean="0"/>
              <a:t>venaticus</a:t>
            </a:r>
            <a:r>
              <a:rPr lang="en-US" sz="2800" i="1" dirty="0" smtClean="0"/>
              <a:t>)</a:t>
            </a:r>
            <a:r>
              <a:rPr lang="en-US" i="1" dirty="0" smtClean="0"/>
              <a:t/>
            </a:r>
            <a:br>
              <a:rPr lang="en-US" i="1" dirty="0" smtClean="0"/>
            </a:br>
            <a:endParaRPr lang="en-US" dirty="0" smtClean="0"/>
          </a:p>
        </p:txBody>
      </p:sp>
      <p:pic>
        <p:nvPicPr>
          <p:cNvPr id="6148" name="Picture 5" descr="cheetah.jpg"/>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6008688" y="4508500"/>
            <a:ext cx="3135312" cy="2349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1340691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00075" y="476250"/>
            <a:ext cx="8543925" cy="1143000"/>
          </a:xfrm>
        </p:spPr>
        <p:txBody>
          <a:bodyPr/>
          <a:lstStyle/>
          <a:p>
            <a:pPr eaLnBrk="1" hangingPunct="1"/>
            <a:r>
              <a:rPr lang="en-US" sz="2800" smtClean="0"/>
              <a:t>Pink Headed Duck</a:t>
            </a:r>
            <a:br>
              <a:rPr lang="en-US" sz="2800" smtClean="0"/>
            </a:br>
            <a:r>
              <a:rPr lang="en-US" sz="2800" smtClean="0"/>
              <a:t/>
            </a:r>
            <a:br>
              <a:rPr lang="en-US" sz="2800" smtClean="0"/>
            </a:br>
            <a:r>
              <a:rPr lang="en-US" sz="2800" smtClean="0"/>
              <a:t> </a:t>
            </a:r>
            <a:r>
              <a:rPr lang="en-US" sz="2800" i="1" smtClean="0"/>
              <a:t>(Rhodonessa  caryophyllacea)</a:t>
            </a:r>
            <a:endParaRPr lang="en-US" sz="2800" smtClean="0"/>
          </a:p>
        </p:txBody>
      </p:sp>
      <p:sp>
        <p:nvSpPr>
          <p:cNvPr id="7171" name="Content Placeholder 2"/>
          <p:cNvSpPr>
            <a:spLocks noGrp="1"/>
          </p:cNvSpPr>
          <p:nvPr>
            <p:ph idx="1"/>
          </p:nvPr>
        </p:nvSpPr>
        <p:spPr>
          <a:xfrm>
            <a:off x="214313" y="1752600"/>
            <a:ext cx="8243887" cy="4762500"/>
          </a:xfrm>
        </p:spPr>
        <p:txBody>
          <a:bodyPr>
            <a:normAutofit lnSpcReduction="10000"/>
          </a:bodyPr>
          <a:lstStyle/>
          <a:p>
            <a:pPr eaLnBrk="1" hangingPunct="1"/>
            <a:r>
              <a:rPr lang="en-US" sz="2200" dirty="0" smtClean="0">
                <a:latin typeface="Bookman Old Style" pitchFamily="18" charset="0"/>
              </a:rPr>
              <a:t>Size of a domestic duck. 60 cm in length.</a:t>
            </a:r>
          </a:p>
          <a:p>
            <a:pPr eaLnBrk="1" hangingPunct="1"/>
            <a:r>
              <a:rPr lang="en-US" sz="2200" dirty="0" smtClean="0">
                <a:latin typeface="Bookman Old Style" pitchFamily="18" charset="0"/>
              </a:rPr>
              <a:t>Its bill was reddish pink, eyes red orange and its feet dark with a red tint. It was not only unique in having a pink head and neck, but was also the only duck to lay perfectly spherical eggs which looked like unpolished billiard balls. </a:t>
            </a:r>
          </a:p>
          <a:p>
            <a:pPr eaLnBrk="1" hangingPunct="1"/>
            <a:r>
              <a:rPr lang="en-US" sz="2200" dirty="0" smtClean="0">
                <a:latin typeface="Bookman Old Style" pitchFamily="18" charset="0"/>
              </a:rPr>
              <a:t>Its habitat was tall grassland, floodplains and small lakes and ponds. </a:t>
            </a:r>
          </a:p>
          <a:p>
            <a:pPr eaLnBrk="1" hangingPunct="1"/>
            <a:r>
              <a:rPr lang="en-US" sz="2200" b="1" dirty="0" smtClean="0">
                <a:latin typeface="Bookman Old Style" pitchFamily="18" charset="0"/>
              </a:rPr>
              <a:t>This bird was shy and secretive, and was rarely seen</a:t>
            </a:r>
            <a:r>
              <a:rPr lang="en-US" sz="2200" dirty="0" smtClean="0">
                <a:latin typeface="Bookman Old Style" pitchFamily="18" charset="0"/>
              </a:rPr>
              <a:t>.</a:t>
            </a:r>
          </a:p>
          <a:p>
            <a:pPr eaLnBrk="1" hangingPunct="1"/>
            <a:r>
              <a:rPr lang="en-US" sz="2200" dirty="0" smtClean="0">
                <a:latin typeface="Bookman Old Style" pitchFamily="18" charset="0"/>
              </a:rPr>
              <a:t>Resident of northern and northeastern India (Orissa, Bihar, Bengal, Assam and Manipur) in the forested foothills of the Himalayas and the adjoining plains. Some were also recorded as winter visitors to Punjab, Uttaranchal, Maharashtra,  A P and T N.</a:t>
            </a:r>
          </a:p>
        </p:txBody>
      </p:sp>
    </p:spTree>
    <p:extLst>
      <p:ext uri="{BB962C8B-B14F-4D97-AF65-F5344CB8AC3E}">
        <p14:creationId xmlns:p14="http://schemas.microsoft.com/office/powerpoint/2010/main" xmlns="" val="38713871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p:cNvSpPr>
            <a:spLocks noGrp="1"/>
          </p:cNvSpPr>
          <p:nvPr>
            <p:ph idx="1"/>
          </p:nvPr>
        </p:nvSpPr>
        <p:spPr>
          <a:xfrm>
            <a:off x="179388" y="1484313"/>
            <a:ext cx="8229600" cy="4525962"/>
          </a:xfrm>
        </p:spPr>
        <p:txBody>
          <a:bodyPr/>
          <a:lstStyle/>
          <a:p>
            <a:pPr eaLnBrk="1" hangingPunct="1"/>
            <a:r>
              <a:rPr lang="en-US" sz="2000" b="1" smtClean="0">
                <a:latin typeface="Bookman Old Style" pitchFamily="18" charset="0"/>
              </a:rPr>
              <a:t>Status: </a:t>
            </a:r>
            <a:r>
              <a:rPr lang="en-US" sz="2000" smtClean="0">
                <a:latin typeface="Bookman Old Style" pitchFamily="18" charset="0"/>
              </a:rPr>
              <a:t>Probably extinct, but until the last known area of its former range is surveyed, this cannot be confirmed.</a:t>
            </a:r>
          </a:p>
          <a:p>
            <a:pPr eaLnBrk="1" hangingPunct="1"/>
            <a:r>
              <a:rPr lang="en-US" sz="2000" smtClean="0">
                <a:latin typeface="Bookman Old Style" pitchFamily="18" charset="0"/>
              </a:rPr>
              <a:t>Its population started declining as early as 1878, obviously due to the shrinkage of its habitat and hunting. </a:t>
            </a:r>
          </a:p>
          <a:p>
            <a:pPr eaLnBrk="1" hangingPunct="1"/>
            <a:r>
              <a:rPr lang="en-US" sz="2000" smtClean="0">
                <a:latin typeface="Bookman Old Style" pitchFamily="18" charset="0"/>
              </a:rPr>
              <a:t>The last authentic sight record was in June 1935 (Darbhanga, Bihar). </a:t>
            </a:r>
          </a:p>
          <a:p>
            <a:pPr eaLnBrk="1" hangingPunct="1"/>
            <a:r>
              <a:rPr lang="en-US" sz="2000" smtClean="0">
                <a:latin typeface="Bookman Old Style" pitchFamily="18" charset="0"/>
              </a:rPr>
              <a:t>From 1984-1990, under the </a:t>
            </a:r>
          </a:p>
          <a:p>
            <a:pPr eaLnBrk="1" hangingPunct="1">
              <a:buFontTx/>
              <a:buNone/>
            </a:pPr>
            <a:r>
              <a:rPr lang="en-US" sz="2000" smtClean="0">
                <a:latin typeface="Bookman Old Style" pitchFamily="18" charset="0"/>
              </a:rPr>
              <a:t>     Project Endangered Birds, BNHS </a:t>
            </a:r>
          </a:p>
          <a:p>
            <a:pPr eaLnBrk="1" hangingPunct="1">
              <a:buFontTx/>
              <a:buNone/>
            </a:pPr>
            <a:r>
              <a:rPr lang="en-US" sz="2000" smtClean="0">
                <a:latin typeface="Bookman Old Style" pitchFamily="18" charset="0"/>
              </a:rPr>
              <a:t>     carried out intensive surveys to </a:t>
            </a:r>
          </a:p>
          <a:p>
            <a:pPr eaLnBrk="1" hangingPunct="1">
              <a:buFontTx/>
              <a:buNone/>
            </a:pPr>
            <a:r>
              <a:rPr lang="en-US" sz="2000" smtClean="0">
                <a:latin typeface="Bookman Old Style" pitchFamily="18" charset="0"/>
              </a:rPr>
              <a:t>     rediscover the bird, </a:t>
            </a:r>
          </a:p>
          <a:p>
            <a:pPr eaLnBrk="1" hangingPunct="1">
              <a:buFontTx/>
              <a:buNone/>
            </a:pPr>
            <a:r>
              <a:rPr lang="en-US" sz="2000" smtClean="0">
                <a:latin typeface="Bookman Old Style" pitchFamily="18" charset="0"/>
              </a:rPr>
              <a:t>     but were unsuccessful.</a:t>
            </a:r>
          </a:p>
        </p:txBody>
      </p:sp>
      <p:pic>
        <p:nvPicPr>
          <p:cNvPr id="8195" name="Picture 3" descr="phd.jpg"/>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4876800" y="3429000"/>
            <a:ext cx="4067175" cy="3284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82462491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590800"/>
            <a:ext cx="7620000" cy="1143000"/>
          </a:xfrm>
        </p:spPr>
        <p:txBody>
          <a:bodyPr/>
          <a:lstStyle/>
          <a:p>
            <a:r>
              <a:rPr lang="en-IN" dirty="0" smtClean="0"/>
              <a:t>Endangered Flora...</a:t>
            </a:r>
            <a:endParaRPr lang="en-IN" dirty="0"/>
          </a:p>
        </p:txBody>
      </p:sp>
    </p:spTree>
    <p:extLst>
      <p:ext uri="{BB962C8B-B14F-4D97-AF65-F5344CB8AC3E}">
        <p14:creationId xmlns:p14="http://schemas.microsoft.com/office/powerpoint/2010/main" xmlns="" val="221610572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468313" y="404813"/>
            <a:ext cx="8229600" cy="1143000"/>
          </a:xfrm>
        </p:spPr>
        <p:txBody>
          <a:bodyPr/>
          <a:lstStyle/>
          <a:p>
            <a:pPr eaLnBrk="1" hangingPunct="1"/>
            <a:r>
              <a:rPr lang="it-IT" sz="2000" dirty="0" smtClean="0"/>
              <a:t>Western Flytrap </a:t>
            </a:r>
            <a:br>
              <a:rPr lang="it-IT" sz="2000" dirty="0" smtClean="0"/>
            </a:br>
            <a:r>
              <a:rPr lang="it-IT" sz="2000" dirty="0" smtClean="0"/>
              <a:t> </a:t>
            </a:r>
            <a:r>
              <a:rPr lang="it-IT" sz="2000" i="1" dirty="0" smtClean="0"/>
              <a:t>(Ceropegia fantastica)</a:t>
            </a:r>
            <a:br>
              <a:rPr lang="it-IT" sz="2000" i="1" dirty="0" smtClean="0"/>
            </a:br>
            <a:r>
              <a:rPr lang="it-IT" sz="2800" i="1" dirty="0" smtClean="0"/>
              <a:t/>
            </a:r>
            <a:br>
              <a:rPr lang="it-IT" sz="2800" i="1" dirty="0" smtClean="0"/>
            </a:br>
            <a:r>
              <a:rPr lang="en-US" sz="2800" dirty="0" smtClean="0"/>
              <a:t>“Critically Endangered”</a:t>
            </a:r>
          </a:p>
        </p:txBody>
      </p:sp>
      <p:sp>
        <p:nvSpPr>
          <p:cNvPr id="13315" name="Content Placeholder 2"/>
          <p:cNvSpPr>
            <a:spLocks noGrp="1"/>
          </p:cNvSpPr>
          <p:nvPr>
            <p:ph idx="1"/>
          </p:nvPr>
        </p:nvSpPr>
        <p:spPr>
          <a:xfrm>
            <a:off x="468313" y="1844675"/>
            <a:ext cx="8229600" cy="4525963"/>
          </a:xfrm>
        </p:spPr>
        <p:txBody>
          <a:bodyPr/>
          <a:lstStyle/>
          <a:p>
            <a:pPr eaLnBrk="1" hangingPunct="1"/>
            <a:r>
              <a:rPr lang="en-US" sz="2000" dirty="0" smtClean="0"/>
              <a:t>A slender </a:t>
            </a:r>
            <a:r>
              <a:rPr lang="en-US" sz="2000" dirty="0" err="1" smtClean="0"/>
              <a:t>twiner</a:t>
            </a:r>
            <a:r>
              <a:rPr lang="en-US" sz="2000" dirty="0" smtClean="0"/>
              <a:t> that grows in open semi-evergreen forests among bushes on </a:t>
            </a:r>
            <a:r>
              <a:rPr lang="en-US" sz="2000" dirty="0" err="1" smtClean="0"/>
              <a:t>latertic</a:t>
            </a:r>
            <a:r>
              <a:rPr lang="en-US" sz="2000" dirty="0" smtClean="0"/>
              <a:t> soil</a:t>
            </a:r>
          </a:p>
          <a:p>
            <a:pPr eaLnBrk="1" hangingPunct="1"/>
            <a:r>
              <a:rPr lang="en-US" sz="2000" b="1" dirty="0" smtClean="0"/>
              <a:t>Distribution: Endemic to Western Ghats.</a:t>
            </a:r>
          </a:p>
          <a:p>
            <a:pPr eaLnBrk="1" hangingPunct="1"/>
            <a:r>
              <a:rPr lang="en-US" sz="2000" b="1" dirty="0" smtClean="0"/>
              <a:t>Status: </a:t>
            </a:r>
            <a:r>
              <a:rPr lang="en-US" sz="2000" dirty="0" smtClean="0"/>
              <a:t>Critically endangered as it has been threatened by habitat loss and absence of any conservation measures undertaken</a:t>
            </a:r>
            <a:r>
              <a:rPr lang="en-US" sz="2400" dirty="0" smtClean="0"/>
              <a:t>.</a:t>
            </a:r>
          </a:p>
        </p:txBody>
      </p:sp>
      <p:pic>
        <p:nvPicPr>
          <p:cNvPr id="1331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038600" y="3962400"/>
            <a:ext cx="3810000" cy="271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62505176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539750" y="476250"/>
            <a:ext cx="8229600" cy="1143000"/>
          </a:xfrm>
        </p:spPr>
        <p:txBody>
          <a:bodyPr/>
          <a:lstStyle/>
          <a:p>
            <a:pPr eaLnBrk="1" hangingPunct="1"/>
            <a:r>
              <a:rPr lang="en-US" sz="3400" dirty="0" smtClean="0"/>
              <a:t>Dalzell’s </a:t>
            </a:r>
            <a:r>
              <a:rPr lang="en-US" sz="3400" dirty="0" err="1" smtClean="0"/>
              <a:t>Frerea</a:t>
            </a:r>
            <a:r>
              <a:rPr lang="en-US" sz="3400" dirty="0" smtClean="0"/>
              <a:t> </a:t>
            </a:r>
            <a:br>
              <a:rPr lang="en-US" sz="3400" dirty="0" smtClean="0"/>
            </a:br>
            <a:r>
              <a:rPr lang="en-US" sz="3400" i="1" dirty="0" smtClean="0"/>
              <a:t>(</a:t>
            </a:r>
            <a:r>
              <a:rPr lang="en-US" sz="3400" i="1" dirty="0" err="1" smtClean="0"/>
              <a:t>Frerea</a:t>
            </a:r>
            <a:r>
              <a:rPr lang="en-US" sz="3400" i="1" dirty="0" smtClean="0"/>
              <a:t> </a:t>
            </a:r>
            <a:r>
              <a:rPr lang="en-US" sz="3400" i="1" dirty="0" err="1" smtClean="0"/>
              <a:t>indica</a:t>
            </a:r>
            <a:r>
              <a:rPr lang="en-US" sz="3400" i="1" dirty="0" smtClean="0"/>
              <a:t>)</a:t>
            </a:r>
            <a:br>
              <a:rPr lang="en-US" sz="3400" i="1" dirty="0" smtClean="0"/>
            </a:br>
            <a:r>
              <a:rPr lang="en-US" sz="3400" dirty="0" smtClean="0"/>
              <a:t>“Endangered”</a:t>
            </a:r>
          </a:p>
        </p:txBody>
      </p:sp>
      <p:sp>
        <p:nvSpPr>
          <p:cNvPr id="16387" name="Content Placeholder 2"/>
          <p:cNvSpPr>
            <a:spLocks noGrp="1"/>
          </p:cNvSpPr>
          <p:nvPr>
            <p:ph idx="1"/>
          </p:nvPr>
        </p:nvSpPr>
        <p:spPr>
          <a:xfrm>
            <a:off x="152400" y="1905000"/>
            <a:ext cx="8229600" cy="4525963"/>
          </a:xfrm>
        </p:spPr>
        <p:txBody>
          <a:bodyPr>
            <a:normAutofit fontScale="92500"/>
          </a:bodyPr>
          <a:lstStyle/>
          <a:p>
            <a:pPr eaLnBrk="1" hangingPunct="1"/>
            <a:r>
              <a:rPr lang="en-US" sz="2400" b="1" dirty="0" smtClean="0"/>
              <a:t>Introduction: A  rare, endangered and endemic plant</a:t>
            </a:r>
            <a:r>
              <a:rPr lang="en-US" sz="2400" dirty="0" smtClean="0"/>
              <a:t>, originally found by Nicole Alexander Dalzell on a hill near </a:t>
            </a:r>
            <a:r>
              <a:rPr lang="en-US" sz="2400" dirty="0" err="1" smtClean="0"/>
              <a:t>Junnar</a:t>
            </a:r>
            <a:r>
              <a:rPr lang="en-US" sz="2400" dirty="0" smtClean="0"/>
              <a:t> where now it survives in very limited numbers. </a:t>
            </a:r>
          </a:p>
          <a:p>
            <a:pPr eaLnBrk="1" hangingPunct="1"/>
            <a:r>
              <a:rPr lang="en-US" sz="2400" dirty="0" smtClean="0"/>
              <a:t>It has not been seen in other similar habitats in the adjoining hilly areas, which are being denuded and eroded. </a:t>
            </a:r>
          </a:p>
          <a:p>
            <a:pPr eaLnBrk="1" hangingPunct="1"/>
            <a:r>
              <a:rPr lang="en-US" sz="2400" dirty="0" smtClean="0"/>
              <a:t>The species grows on exposed bare rocks of hill slopes and cliffs.</a:t>
            </a:r>
          </a:p>
          <a:p>
            <a:pPr eaLnBrk="1" hangingPunct="1"/>
            <a:r>
              <a:rPr lang="en-US" sz="2400" dirty="0" smtClean="0"/>
              <a:t>Distribution: Being locally endemic, it is found in </a:t>
            </a:r>
            <a:r>
              <a:rPr lang="en-US" sz="2400" b="1" dirty="0" err="1" smtClean="0"/>
              <a:t>Junnar</a:t>
            </a:r>
            <a:r>
              <a:rPr lang="en-US" sz="2400" b="1" dirty="0" smtClean="0"/>
              <a:t> and </a:t>
            </a:r>
            <a:r>
              <a:rPr lang="en-US" sz="2400" b="1" dirty="0" err="1" smtClean="0"/>
              <a:t>Purandhare</a:t>
            </a:r>
            <a:r>
              <a:rPr lang="en-US" sz="2400" b="1" dirty="0" smtClean="0"/>
              <a:t> Hills, Pune District, </a:t>
            </a:r>
            <a:r>
              <a:rPr lang="en-US" sz="2400" dirty="0" smtClean="0"/>
              <a:t>Maharashtra.</a:t>
            </a:r>
          </a:p>
          <a:p>
            <a:r>
              <a:rPr lang="en-US" sz="2400" b="1" dirty="0"/>
              <a:t>Status: Besides being endemic and rare, it has also been declared as one of the world’s 12 endangered species listed by the IUCN.</a:t>
            </a:r>
          </a:p>
          <a:p>
            <a:r>
              <a:rPr lang="en-US" sz="2400" dirty="0"/>
              <a:t>Collection </a:t>
            </a:r>
            <a:r>
              <a:rPr lang="en-US" sz="2400" dirty="0" smtClean="0"/>
              <a:t>and  </a:t>
            </a:r>
            <a:r>
              <a:rPr lang="en-US" sz="2400" dirty="0"/>
              <a:t>export of this species </a:t>
            </a:r>
            <a:r>
              <a:rPr lang="en-US" sz="2400" dirty="0" smtClean="0"/>
              <a:t> </a:t>
            </a:r>
            <a:r>
              <a:rPr lang="en-US" sz="2400" dirty="0"/>
              <a:t>is </a:t>
            </a:r>
            <a:r>
              <a:rPr lang="en-US" sz="2400" dirty="0" smtClean="0"/>
              <a:t>banned</a:t>
            </a:r>
            <a:r>
              <a:rPr lang="en-US" sz="2400" dirty="0"/>
              <a:t>.</a:t>
            </a:r>
          </a:p>
        </p:txBody>
      </p:sp>
      <p:pic>
        <p:nvPicPr>
          <p:cNvPr id="4"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278453" y="0"/>
            <a:ext cx="2473477" cy="190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4082510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895600"/>
            <a:ext cx="7620000" cy="1143000"/>
          </a:xfrm>
        </p:spPr>
        <p:txBody>
          <a:bodyPr/>
          <a:lstStyle/>
          <a:p>
            <a:r>
              <a:rPr lang="en-IN" dirty="0" smtClean="0"/>
              <a:t>Endangered Fauna….</a:t>
            </a:r>
            <a:endParaRPr lang="en-IN" dirty="0"/>
          </a:p>
        </p:txBody>
      </p:sp>
    </p:spTree>
    <p:extLst>
      <p:ext uri="{BB962C8B-B14F-4D97-AF65-F5344CB8AC3E}">
        <p14:creationId xmlns:p14="http://schemas.microsoft.com/office/powerpoint/2010/main" xmlns="" val="5822981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620000" cy="792162"/>
          </a:xfrm>
        </p:spPr>
        <p:txBody>
          <a:bodyPr/>
          <a:lstStyle/>
          <a:p>
            <a:r>
              <a:rPr lang="en-IN" dirty="0" smtClean="0"/>
              <a:t>Values of Biodiversity…</a:t>
            </a:r>
            <a:endParaRPr lang="en-IN" dirty="0"/>
          </a:p>
        </p:txBody>
      </p:sp>
      <p:sp>
        <p:nvSpPr>
          <p:cNvPr id="3" name="Content Placeholder 2"/>
          <p:cNvSpPr>
            <a:spLocks noGrp="1"/>
          </p:cNvSpPr>
          <p:nvPr>
            <p:ph idx="1"/>
          </p:nvPr>
        </p:nvSpPr>
        <p:spPr>
          <a:xfrm>
            <a:off x="381000" y="1066800"/>
            <a:ext cx="7696200" cy="5181600"/>
          </a:xfrm>
        </p:spPr>
        <p:txBody>
          <a:bodyPr/>
          <a:lstStyle/>
          <a:p>
            <a:r>
              <a:rPr lang="en-IN" sz="2400" dirty="0" smtClean="0"/>
              <a:t>It is in terms of commercial utility, ecological services, social &amp; aesthetic Values</a:t>
            </a:r>
          </a:p>
          <a:p>
            <a:r>
              <a:rPr lang="en-IN" sz="2400" dirty="0" smtClean="0"/>
              <a:t>Given by McNeely et al. 1990.</a:t>
            </a:r>
          </a:p>
          <a:p>
            <a:pPr marL="114300" indent="0">
              <a:buNone/>
            </a:pPr>
            <a:endParaRPr lang="en-IN" dirty="0"/>
          </a:p>
        </p:txBody>
      </p:sp>
      <p:pic>
        <p:nvPicPr>
          <p:cNvPr id="1026" name="Picture 2" descr="C:\Vaibhavi Files\Symbiosis\Picture\value of diversity.gif"/>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2971800"/>
            <a:ext cx="8355874" cy="28956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92584238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Content Placeholder 2"/>
          <p:cNvSpPr>
            <a:spLocks noGrp="1"/>
          </p:cNvSpPr>
          <p:nvPr>
            <p:ph idx="1"/>
          </p:nvPr>
        </p:nvSpPr>
        <p:spPr>
          <a:xfrm>
            <a:off x="250825" y="1660525"/>
            <a:ext cx="8229600" cy="5197475"/>
          </a:xfrm>
        </p:spPr>
        <p:txBody>
          <a:bodyPr/>
          <a:lstStyle/>
          <a:p>
            <a:pPr eaLnBrk="1" hangingPunct="1"/>
            <a:r>
              <a:rPr lang="en-US" sz="2000" dirty="0" smtClean="0">
                <a:latin typeface="Bookman Old Style" pitchFamily="18" charset="0"/>
              </a:rPr>
              <a:t>Our national animal, graceful, royal,  elegant.</a:t>
            </a:r>
          </a:p>
          <a:p>
            <a:pPr eaLnBrk="1" hangingPunct="1"/>
            <a:r>
              <a:rPr lang="en-US" sz="2000" dirty="0" smtClean="0">
                <a:latin typeface="Bookman Old Style" pitchFamily="18" charset="0"/>
              </a:rPr>
              <a:t>It lives in varied habitat like dry open jungles, humid evergreen forests and mangrove swamps.</a:t>
            </a:r>
          </a:p>
          <a:p>
            <a:pPr eaLnBrk="1" hangingPunct="1"/>
            <a:r>
              <a:rPr lang="en-US" sz="2000" b="1" dirty="0" smtClean="0">
                <a:latin typeface="Bookman Old Style" pitchFamily="18" charset="0"/>
              </a:rPr>
              <a:t>Distribution: </a:t>
            </a:r>
            <a:r>
              <a:rPr lang="en-US" sz="2000" dirty="0" smtClean="0">
                <a:latin typeface="Bookman Old Style" pitchFamily="18" charset="0"/>
              </a:rPr>
              <a:t>Found practically throughout India except the deserts of Rajasthan, Gujarat, Punjab, and higher reaches of Himalayas. The number of tigers is negligible in Goa, Haryana, Tripura and Manipur.</a:t>
            </a:r>
          </a:p>
          <a:p>
            <a:pPr eaLnBrk="1" hangingPunct="1"/>
            <a:r>
              <a:rPr lang="en-US" sz="2000" b="1" dirty="0" smtClean="0">
                <a:latin typeface="Bookman Old Style" pitchFamily="18" charset="0"/>
              </a:rPr>
              <a:t>Status: At present 3000.</a:t>
            </a:r>
          </a:p>
          <a:p>
            <a:pPr eaLnBrk="1" hangingPunct="1"/>
            <a:r>
              <a:rPr lang="en-US" sz="2000" dirty="0" smtClean="0">
                <a:latin typeface="Bookman Old Style" pitchFamily="18" charset="0"/>
              </a:rPr>
              <a:t>Illegal poaching and loss of </a:t>
            </a:r>
          </a:p>
          <a:p>
            <a:pPr eaLnBrk="1" hangingPunct="1">
              <a:buFontTx/>
              <a:buNone/>
            </a:pPr>
            <a:r>
              <a:rPr lang="en-US" sz="2000" dirty="0" smtClean="0">
                <a:latin typeface="Bookman Old Style" pitchFamily="18" charset="0"/>
              </a:rPr>
              <a:t>     habitat have endangered the tiger.</a:t>
            </a:r>
          </a:p>
          <a:p>
            <a:pPr eaLnBrk="1" hangingPunct="1"/>
            <a:r>
              <a:rPr lang="en-US" sz="2000" dirty="0" smtClean="0">
                <a:latin typeface="Bookman Old Style" pitchFamily="18" charset="0"/>
              </a:rPr>
              <a:t>Project Tiger started in 1973.</a:t>
            </a:r>
          </a:p>
        </p:txBody>
      </p:sp>
      <p:pic>
        <p:nvPicPr>
          <p:cNvPr id="21507"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290185" y="4038600"/>
            <a:ext cx="3044613" cy="220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508" name="Title 4"/>
          <p:cNvSpPr>
            <a:spLocks noGrp="1"/>
          </p:cNvSpPr>
          <p:nvPr>
            <p:ph type="title"/>
          </p:nvPr>
        </p:nvSpPr>
        <p:spPr/>
        <p:txBody>
          <a:bodyPr/>
          <a:lstStyle/>
          <a:p>
            <a:pPr eaLnBrk="1" hangingPunct="1"/>
            <a:r>
              <a:rPr lang="en-US" sz="3400" dirty="0" smtClean="0"/>
              <a:t>Tiger </a:t>
            </a:r>
            <a:r>
              <a:rPr lang="en-US" sz="3400" i="1" dirty="0" smtClean="0"/>
              <a:t>(</a:t>
            </a:r>
            <a:r>
              <a:rPr lang="en-US" sz="3400" i="1" dirty="0" err="1" smtClean="0"/>
              <a:t>Panthera</a:t>
            </a:r>
            <a:r>
              <a:rPr lang="en-US" sz="3400" i="1" dirty="0" smtClean="0"/>
              <a:t> </a:t>
            </a:r>
            <a:r>
              <a:rPr lang="en-US" sz="3400" i="1" dirty="0" err="1" smtClean="0"/>
              <a:t>tigris</a:t>
            </a:r>
            <a:r>
              <a:rPr lang="en-US" sz="3400" i="1" dirty="0" smtClean="0"/>
              <a:t>) “Endangered”</a:t>
            </a:r>
            <a:r>
              <a:rPr lang="en-US" i="1" dirty="0" smtClean="0"/>
              <a:t/>
            </a:r>
            <a:br>
              <a:rPr lang="en-US" i="1" dirty="0" smtClean="0"/>
            </a:br>
            <a:endParaRPr lang="en-US" dirty="0" smtClean="0"/>
          </a:p>
        </p:txBody>
      </p:sp>
    </p:spTree>
    <p:extLst>
      <p:ext uri="{BB962C8B-B14F-4D97-AF65-F5344CB8AC3E}">
        <p14:creationId xmlns:p14="http://schemas.microsoft.com/office/powerpoint/2010/main" xmlns="" val="88473079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468313" y="260350"/>
            <a:ext cx="8229600" cy="1143000"/>
          </a:xfrm>
        </p:spPr>
        <p:txBody>
          <a:bodyPr/>
          <a:lstStyle/>
          <a:p>
            <a:pPr eaLnBrk="1" hangingPunct="1"/>
            <a:r>
              <a:rPr lang="en-US" sz="3000" dirty="0" smtClean="0"/>
              <a:t>Asiatic Lion </a:t>
            </a:r>
            <a:r>
              <a:rPr lang="en-US" sz="3000" i="1" dirty="0" smtClean="0"/>
              <a:t>(</a:t>
            </a:r>
            <a:r>
              <a:rPr lang="en-US" sz="3000" i="1" dirty="0" err="1" smtClean="0"/>
              <a:t>Panthera</a:t>
            </a:r>
            <a:r>
              <a:rPr lang="en-US" sz="3000" i="1" dirty="0" smtClean="0"/>
              <a:t> </a:t>
            </a:r>
            <a:r>
              <a:rPr lang="en-US" sz="3000" i="1" dirty="0" err="1" smtClean="0"/>
              <a:t>leo</a:t>
            </a:r>
            <a:r>
              <a:rPr lang="en-US" sz="3400" i="1" dirty="0" smtClean="0"/>
              <a:t>) </a:t>
            </a:r>
            <a:br>
              <a:rPr lang="en-US" sz="3400" i="1" dirty="0" smtClean="0"/>
            </a:br>
            <a:r>
              <a:rPr lang="en-US" sz="3400" i="1" dirty="0" smtClean="0"/>
              <a:t/>
            </a:r>
            <a:br>
              <a:rPr lang="en-US" sz="3400" i="1" dirty="0" smtClean="0"/>
            </a:br>
            <a:r>
              <a:rPr lang="en-US" sz="3400" i="1" dirty="0" smtClean="0"/>
              <a:t>“</a:t>
            </a:r>
            <a:r>
              <a:rPr lang="en-US" sz="3000" i="1" dirty="0" smtClean="0"/>
              <a:t>Critically Endangered</a:t>
            </a:r>
            <a:r>
              <a:rPr lang="en-US" sz="3400" i="1" dirty="0" smtClean="0"/>
              <a:t>”</a:t>
            </a:r>
            <a:endParaRPr lang="en-US" sz="3400" dirty="0" smtClean="0"/>
          </a:p>
        </p:txBody>
      </p:sp>
      <p:sp>
        <p:nvSpPr>
          <p:cNvPr id="22531" name="Content Placeholder 2"/>
          <p:cNvSpPr>
            <a:spLocks noGrp="1"/>
          </p:cNvSpPr>
          <p:nvPr>
            <p:ph idx="1"/>
          </p:nvPr>
        </p:nvSpPr>
        <p:spPr>
          <a:xfrm>
            <a:off x="250825" y="1557338"/>
            <a:ext cx="8229600" cy="4641850"/>
          </a:xfrm>
        </p:spPr>
        <p:txBody>
          <a:bodyPr/>
          <a:lstStyle/>
          <a:p>
            <a:pPr eaLnBrk="1" hangingPunct="1"/>
            <a:r>
              <a:rPr lang="en-US" sz="2000" smtClean="0">
                <a:latin typeface="Bookman Old Style" pitchFamily="18" charset="0"/>
              </a:rPr>
              <a:t>A large powerfully built cat.</a:t>
            </a:r>
          </a:p>
          <a:p>
            <a:pPr eaLnBrk="1" hangingPunct="1"/>
            <a:r>
              <a:rPr lang="en-US" sz="2000" b="1" smtClean="0">
                <a:latin typeface="Bookman Old Style" pitchFamily="18" charset="0"/>
              </a:rPr>
              <a:t>Distribution: A little over 100 years ago, the Asiatic Lion ranged from western Iran to eastern </a:t>
            </a:r>
            <a:r>
              <a:rPr lang="en-US" sz="2000" smtClean="0">
                <a:latin typeface="Bookman Old Style" pitchFamily="18" charset="0"/>
              </a:rPr>
              <a:t>India. During the 19</a:t>
            </a:r>
            <a:r>
              <a:rPr lang="en-US" sz="2000" b="1" smtClean="0">
                <a:latin typeface="Bookman Old Style" pitchFamily="18" charset="0"/>
              </a:rPr>
              <a:t>th century, it was reported in India from Gujarat to Bihar.</a:t>
            </a:r>
          </a:p>
          <a:p>
            <a:pPr eaLnBrk="1" hangingPunct="1"/>
            <a:r>
              <a:rPr lang="en-US" sz="2000" b="1" smtClean="0">
                <a:latin typeface="Bookman Old Style" pitchFamily="18" charset="0"/>
              </a:rPr>
              <a:t>However, by the </a:t>
            </a:r>
            <a:r>
              <a:rPr lang="en-US" sz="2000" smtClean="0">
                <a:latin typeface="Bookman Old Style" pitchFamily="18" charset="0"/>
              </a:rPr>
              <a:t>second half of the </a:t>
            </a:r>
            <a:r>
              <a:rPr lang="en-US" sz="2000" b="1" smtClean="0">
                <a:latin typeface="Bookman Old Style" pitchFamily="18" charset="0"/>
              </a:rPr>
              <a:t>20th century it had been wiped out of its entire range except Sasan Gir in </a:t>
            </a:r>
            <a:r>
              <a:rPr lang="en-US" sz="2000" smtClean="0">
                <a:latin typeface="Bookman Old Style" pitchFamily="18" charset="0"/>
              </a:rPr>
              <a:t>Gujarat.</a:t>
            </a:r>
          </a:p>
          <a:p>
            <a:pPr eaLnBrk="1" hangingPunct="1"/>
            <a:r>
              <a:rPr lang="en-US" sz="2000" smtClean="0">
                <a:latin typeface="Bookman Old Style" pitchFamily="18" charset="0"/>
              </a:rPr>
              <a:t>There are just </a:t>
            </a:r>
            <a:r>
              <a:rPr lang="en-US" sz="2000" b="1" smtClean="0">
                <a:latin typeface="Bookman Old Style" pitchFamily="18" charset="0"/>
              </a:rPr>
              <a:t>359</a:t>
            </a:r>
            <a:r>
              <a:rPr lang="en-US" sz="2000" smtClean="0">
                <a:latin typeface="Bookman Old Style" pitchFamily="18" charset="0"/>
              </a:rPr>
              <a:t> individuals left alive in India.</a:t>
            </a:r>
          </a:p>
          <a:p>
            <a:pPr eaLnBrk="1" hangingPunct="1"/>
            <a:r>
              <a:rPr lang="en-US" sz="2000" smtClean="0">
                <a:latin typeface="Bookman Old Style" pitchFamily="18" charset="0"/>
              </a:rPr>
              <a:t>The main threats are poaching, loss of habitat</a:t>
            </a:r>
          </a:p>
          <a:p>
            <a:pPr eaLnBrk="1" hangingPunct="1">
              <a:buFontTx/>
              <a:buNone/>
            </a:pPr>
            <a:r>
              <a:rPr lang="en-US" sz="2000" smtClean="0">
                <a:latin typeface="Bookman Old Style" pitchFamily="18" charset="0"/>
              </a:rPr>
              <a:t>    to agriculture, decline in number </a:t>
            </a:r>
          </a:p>
          <a:p>
            <a:pPr eaLnBrk="1" hangingPunct="1">
              <a:buFontTx/>
              <a:buNone/>
            </a:pPr>
            <a:r>
              <a:rPr lang="en-US" sz="2000" smtClean="0">
                <a:latin typeface="Bookman Old Style" pitchFamily="18" charset="0"/>
              </a:rPr>
              <a:t>    of prey species, overgrazing by </a:t>
            </a:r>
          </a:p>
          <a:p>
            <a:pPr eaLnBrk="1" hangingPunct="1">
              <a:buFontTx/>
              <a:buNone/>
            </a:pPr>
            <a:r>
              <a:rPr lang="en-US" sz="2000" smtClean="0">
                <a:latin typeface="Bookman Old Style" pitchFamily="18" charset="0"/>
              </a:rPr>
              <a:t>    domestic stock and others.</a:t>
            </a:r>
          </a:p>
          <a:p>
            <a:pPr eaLnBrk="1" hangingPunct="1"/>
            <a:endParaRPr lang="en-US" sz="2400" smtClean="0"/>
          </a:p>
        </p:txBody>
      </p:sp>
      <p:pic>
        <p:nvPicPr>
          <p:cNvPr id="22532" name="Picture 4" descr="lion.jpg"/>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4876800" y="4724400"/>
            <a:ext cx="3548743" cy="198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9578727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395288" y="333375"/>
            <a:ext cx="8229600" cy="1143000"/>
          </a:xfrm>
        </p:spPr>
        <p:txBody>
          <a:bodyPr/>
          <a:lstStyle/>
          <a:p>
            <a:pPr eaLnBrk="1" hangingPunct="1"/>
            <a:r>
              <a:rPr lang="en-US" sz="3000" dirty="0" smtClean="0"/>
              <a:t>Asian Elephant </a:t>
            </a:r>
            <a:br>
              <a:rPr lang="en-US" sz="3000" dirty="0" smtClean="0"/>
            </a:br>
            <a:r>
              <a:rPr lang="en-US" sz="3000" i="1" dirty="0" smtClean="0"/>
              <a:t>(</a:t>
            </a:r>
            <a:r>
              <a:rPr lang="en-US" sz="3000" i="1" dirty="0" err="1" smtClean="0"/>
              <a:t>Elephas</a:t>
            </a:r>
            <a:r>
              <a:rPr lang="en-US" sz="3000" i="1" dirty="0" smtClean="0"/>
              <a:t> </a:t>
            </a:r>
            <a:r>
              <a:rPr lang="en-US" sz="3000" i="1" dirty="0" err="1" smtClean="0"/>
              <a:t>maximus</a:t>
            </a:r>
            <a:r>
              <a:rPr lang="en-US" sz="3000" i="1" dirty="0" smtClean="0"/>
              <a:t>) </a:t>
            </a:r>
            <a:br>
              <a:rPr lang="en-US" sz="3000" i="1" dirty="0" smtClean="0"/>
            </a:br>
            <a:r>
              <a:rPr lang="en-US" sz="3000" i="1" dirty="0" smtClean="0"/>
              <a:t>“Endangered”</a:t>
            </a:r>
            <a:endParaRPr lang="en-US" sz="3000" dirty="0" smtClean="0"/>
          </a:p>
        </p:txBody>
      </p:sp>
      <p:sp>
        <p:nvSpPr>
          <p:cNvPr id="23555" name="Content Placeholder 2"/>
          <p:cNvSpPr>
            <a:spLocks noGrp="1"/>
          </p:cNvSpPr>
          <p:nvPr>
            <p:ph idx="1"/>
          </p:nvPr>
        </p:nvSpPr>
        <p:spPr>
          <a:xfrm>
            <a:off x="0" y="2027238"/>
            <a:ext cx="8964612" cy="4525962"/>
          </a:xfrm>
        </p:spPr>
        <p:txBody>
          <a:bodyPr>
            <a:normAutofit lnSpcReduction="10000"/>
          </a:bodyPr>
          <a:lstStyle/>
          <a:p>
            <a:pPr eaLnBrk="1" hangingPunct="1"/>
            <a:r>
              <a:rPr lang="en-US" sz="2400" dirty="0" smtClean="0"/>
              <a:t>Elephants are forest animals requiring a shady environment but having free access to grasses, an important part of their diet and water.</a:t>
            </a:r>
          </a:p>
          <a:p>
            <a:pPr eaLnBrk="1" hangingPunct="1"/>
            <a:r>
              <a:rPr lang="en-US" sz="2400" dirty="0" smtClean="0"/>
              <a:t>Distribution: In India, they are found in </a:t>
            </a:r>
            <a:r>
              <a:rPr lang="sv-SE" sz="2400" dirty="0" smtClean="0"/>
              <a:t>northern Uttar Pradesh, Bihar, Orissa, West </a:t>
            </a:r>
            <a:r>
              <a:rPr lang="en-US" sz="2400" dirty="0" smtClean="0"/>
              <a:t>Bengal, northeastern India, Karnataka, Tamil Nadu and Kerala.</a:t>
            </a:r>
          </a:p>
          <a:p>
            <a:pPr eaLnBrk="1" hangingPunct="1"/>
            <a:r>
              <a:rPr lang="en-US" sz="2400" dirty="0" smtClean="0"/>
              <a:t>26,390-30,770 are found in India</a:t>
            </a:r>
          </a:p>
          <a:p>
            <a:pPr eaLnBrk="1" hangingPunct="1"/>
            <a:r>
              <a:rPr lang="en-US" sz="2400" dirty="0" smtClean="0"/>
              <a:t>The major threat to elephant populations in India is the degradation and fragmentation of its habitat because of the human population explosion and consequent development.</a:t>
            </a:r>
          </a:p>
          <a:p>
            <a:r>
              <a:rPr lang="en-US" sz="2400" dirty="0"/>
              <a:t>Poaching of elephants for ivory is still a serious problem in India. As only male Asian elephants have tusks, males are heavily poached. </a:t>
            </a:r>
          </a:p>
          <a:p>
            <a:r>
              <a:rPr lang="en-US" sz="2400" dirty="0"/>
              <a:t>Elephant Project </a:t>
            </a:r>
            <a:r>
              <a:rPr lang="en-US" sz="2400" dirty="0" smtClean="0"/>
              <a:t>was started </a:t>
            </a:r>
            <a:r>
              <a:rPr lang="en-US" sz="2400" dirty="0"/>
              <a:t>in 1992 by </a:t>
            </a:r>
            <a:r>
              <a:rPr lang="en-US" sz="2400" dirty="0" smtClean="0"/>
              <a:t>the Government </a:t>
            </a:r>
            <a:r>
              <a:rPr lang="en-US" sz="2400" dirty="0"/>
              <a:t>of India</a:t>
            </a:r>
          </a:p>
          <a:p>
            <a:pPr eaLnBrk="1" hangingPunct="1"/>
            <a:endParaRPr lang="en-US" sz="2400" dirty="0"/>
          </a:p>
          <a:p>
            <a:pPr eaLnBrk="1" hangingPunct="1">
              <a:buFontTx/>
              <a:buNone/>
            </a:pPr>
            <a:endParaRPr lang="en-US" sz="2400" dirty="0" smtClean="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405438" y="76200"/>
            <a:ext cx="2366962" cy="19929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13738021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457200" y="0"/>
            <a:ext cx="8229600" cy="685800"/>
          </a:xfrm>
        </p:spPr>
        <p:txBody>
          <a:bodyPr/>
          <a:lstStyle/>
          <a:p>
            <a:pPr eaLnBrk="1" hangingPunct="1"/>
            <a:r>
              <a:rPr lang="en-US" sz="3000" dirty="0" smtClean="0"/>
              <a:t/>
            </a:r>
            <a:br>
              <a:rPr lang="en-US" sz="3000" dirty="0" smtClean="0"/>
            </a:br>
            <a:r>
              <a:rPr lang="en-US" sz="3000" dirty="0" smtClean="0"/>
              <a:t>Indian Vulture </a:t>
            </a:r>
            <a:r>
              <a:rPr lang="en-US" sz="3000" i="1" dirty="0" smtClean="0"/>
              <a:t>(Gyps </a:t>
            </a:r>
            <a:r>
              <a:rPr lang="en-US" sz="3000" i="1" dirty="0" err="1" smtClean="0"/>
              <a:t>Bengalensis</a:t>
            </a:r>
            <a:r>
              <a:rPr lang="en-US" sz="3000" i="1" dirty="0" smtClean="0"/>
              <a:t>, G. </a:t>
            </a:r>
            <a:r>
              <a:rPr lang="en-US" sz="3000" i="1" dirty="0" err="1" smtClean="0"/>
              <a:t>Himalayensis</a:t>
            </a:r>
            <a:r>
              <a:rPr lang="en-US" sz="3000" i="1" dirty="0" smtClean="0"/>
              <a:t>)</a:t>
            </a:r>
            <a:br>
              <a:rPr lang="en-US" sz="3000" i="1" dirty="0" smtClean="0"/>
            </a:br>
            <a:r>
              <a:rPr lang="en-US" sz="3400" dirty="0" smtClean="0"/>
              <a:t>“Endangered”</a:t>
            </a:r>
          </a:p>
        </p:txBody>
      </p:sp>
      <p:sp>
        <p:nvSpPr>
          <p:cNvPr id="25603" name="Content Placeholder 2"/>
          <p:cNvSpPr>
            <a:spLocks noGrp="1"/>
          </p:cNvSpPr>
          <p:nvPr>
            <p:ph idx="1"/>
          </p:nvPr>
        </p:nvSpPr>
        <p:spPr>
          <a:xfrm>
            <a:off x="179388" y="990600"/>
            <a:ext cx="8301037" cy="5867400"/>
          </a:xfrm>
        </p:spPr>
        <p:txBody>
          <a:bodyPr/>
          <a:lstStyle/>
          <a:p>
            <a:pPr>
              <a:lnSpc>
                <a:spcPct val="150000"/>
              </a:lnSpc>
            </a:pPr>
            <a:r>
              <a:rPr lang="en-US" sz="2000" dirty="0" smtClean="0"/>
              <a:t>Indian Vultures are listed as critically endangered, now only breed on high human-made structures in Rajasthan and Madhya Pradesh. The Indian vulture along with the white-</a:t>
            </a:r>
            <a:r>
              <a:rPr lang="en-US" sz="2000" dirty="0" err="1" smtClean="0"/>
              <a:t>rumped</a:t>
            </a:r>
            <a:r>
              <a:rPr lang="en-US" sz="2000" dirty="0" smtClean="0"/>
              <a:t> vulture and slender-billed vulture died of renal failure caused by </a:t>
            </a:r>
            <a:r>
              <a:rPr lang="en-US" sz="2000" dirty="0" err="1" smtClean="0"/>
              <a:t>diclofenac</a:t>
            </a:r>
            <a:r>
              <a:rPr lang="en-US" sz="2000" dirty="0" smtClean="0"/>
              <a:t> poisoning. Vulture breeding </a:t>
            </a:r>
            <a:r>
              <a:rPr lang="en-US" sz="2000" dirty="0" err="1" smtClean="0"/>
              <a:t>centres</a:t>
            </a:r>
            <a:r>
              <a:rPr lang="en-US" sz="2000" dirty="0" smtClean="0"/>
              <a:t> were established in India, Nepal and Pakistan for its recovery. The project was initiated in 2001 . 1</a:t>
            </a:r>
            <a:r>
              <a:rPr lang="en-US" sz="2000" baseline="30000" dirty="0" smtClean="0"/>
              <a:t>st</a:t>
            </a:r>
            <a:r>
              <a:rPr lang="en-US" sz="2000" dirty="0" smtClean="0"/>
              <a:t> Vulture breeding centre was established at </a:t>
            </a:r>
            <a:r>
              <a:rPr lang="en-US" sz="2000" dirty="0" err="1" smtClean="0"/>
              <a:t>Pinjore</a:t>
            </a:r>
            <a:r>
              <a:rPr lang="en-US" sz="2000" dirty="0" smtClean="0"/>
              <a:t> (HR).</a:t>
            </a:r>
          </a:p>
          <a:p>
            <a:pPr eaLnBrk="1" hangingPunct="1"/>
            <a:endParaRPr lang="en-US" sz="2400" dirty="0" smtClean="0"/>
          </a:p>
        </p:txBody>
      </p:sp>
      <p:pic>
        <p:nvPicPr>
          <p:cNvPr id="3074" name="Picture 2" descr="C:\Users\real\Desktop\Indian-Vulture-768x512.jpg"/>
          <p:cNvPicPr>
            <a:picLocks noChangeAspect="1" noChangeArrowheads="1"/>
          </p:cNvPicPr>
          <p:nvPr/>
        </p:nvPicPr>
        <p:blipFill>
          <a:blip r:embed="rId2"/>
          <a:srcRect/>
          <a:stretch>
            <a:fillRect/>
          </a:stretch>
        </p:blipFill>
        <p:spPr bwMode="auto">
          <a:xfrm>
            <a:off x="304800" y="3810000"/>
            <a:ext cx="4572000" cy="3048000"/>
          </a:xfrm>
          <a:prstGeom prst="rect">
            <a:avLst/>
          </a:prstGeom>
          <a:noFill/>
        </p:spPr>
      </p:pic>
    </p:spTree>
    <p:extLst>
      <p:ext uri="{BB962C8B-B14F-4D97-AF65-F5344CB8AC3E}">
        <p14:creationId xmlns:p14="http://schemas.microsoft.com/office/powerpoint/2010/main" xmlns="" val="266597979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539750" y="404813"/>
            <a:ext cx="8229600" cy="1143000"/>
          </a:xfrm>
        </p:spPr>
        <p:txBody>
          <a:bodyPr/>
          <a:lstStyle/>
          <a:p>
            <a:pPr eaLnBrk="1" hangingPunct="1"/>
            <a:r>
              <a:rPr lang="en-US" sz="3000" dirty="0" smtClean="0"/>
              <a:t>5. Lion-tailed Macaque</a:t>
            </a:r>
            <a:br>
              <a:rPr lang="en-US" sz="3000" dirty="0" smtClean="0"/>
            </a:br>
            <a:r>
              <a:rPr lang="en-US" sz="3000" dirty="0" smtClean="0"/>
              <a:t> </a:t>
            </a:r>
            <a:r>
              <a:rPr lang="en-US" sz="3000" i="1" dirty="0" smtClean="0"/>
              <a:t>(</a:t>
            </a:r>
            <a:r>
              <a:rPr lang="en-US" sz="3000" i="1" dirty="0" err="1" smtClean="0"/>
              <a:t>Macaca</a:t>
            </a:r>
            <a:r>
              <a:rPr lang="en-US" sz="3000" i="1" dirty="0" smtClean="0"/>
              <a:t> </a:t>
            </a:r>
            <a:r>
              <a:rPr lang="en-US" sz="3000" i="1" dirty="0" err="1" smtClean="0"/>
              <a:t>silenus</a:t>
            </a:r>
            <a:r>
              <a:rPr lang="en-US" sz="3000" i="1" dirty="0" smtClean="0"/>
              <a:t>)</a:t>
            </a:r>
            <a:br>
              <a:rPr lang="en-US" sz="3000" i="1" dirty="0" smtClean="0"/>
            </a:br>
            <a:r>
              <a:rPr lang="en-US" sz="3000" dirty="0" smtClean="0"/>
              <a:t>“Endangered”</a:t>
            </a:r>
          </a:p>
        </p:txBody>
      </p:sp>
      <p:sp>
        <p:nvSpPr>
          <p:cNvPr id="26627" name="Content Placeholder 2"/>
          <p:cNvSpPr>
            <a:spLocks noGrp="1"/>
          </p:cNvSpPr>
          <p:nvPr>
            <p:ph idx="1"/>
          </p:nvPr>
        </p:nvSpPr>
        <p:spPr>
          <a:xfrm>
            <a:off x="395288" y="1916113"/>
            <a:ext cx="8229600" cy="4525962"/>
          </a:xfrm>
        </p:spPr>
        <p:txBody>
          <a:bodyPr>
            <a:normAutofit lnSpcReduction="10000"/>
          </a:bodyPr>
          <a:lstStyle/>
          <a:p>
            <a:pPr eaLnBrk="1" hangingPunct="1"/>
            <a:r>
              <a:rPr lang="en-US" sz="2000" b="1" dirty="0" smtClean="0"/>
              <a:t>Distribution: Endemic to India and is known to occur in the Western Ghats </a:t>
            </a:r>
            <a:r>
              <a:rPr lang="en-US" sz="2000" dirty="0" smtClean="0"/>
              <a:t>from North </a:t>
            </a:r>
            <a:r>
              <a:rPr lang="en-US" sz="2000" dirty="0" err="1" smtClean="0"/>
              <a:t>Kanara</a:t>
            </a:r>
            <a:r>
              <a:rPr lang="en-US" sz="2000" dirty="0" smtClean="0"/>
              <a:t> southwards to Kerala and </a:t>
            </a:r>
            <a:r>
              <a:rPr lang="en-US" sz="2000" dirty="0" err="1" smtClean="0"/>
              <a:t>Kanyakumari</a:t>
            </a:r>
            <a:r>
              <a:rPr lang="en-US" sz="2000" dirty="0" smtClean="0"/>
              <a:t> District, Tamil Nadu.</a:t>
            </a:r>
          </a:p>
          <a:p>
            <a:pPr eaLnBrk="1" hangingPunct="1"/>
            <a:r>
              <a:rPr lang="en-US" sz="2000" b="1" dirty="0" smtClean="0"/>
              <a:t>Status: Today, less than 2500 mature individuals are surviving</a:t>
            </a:r>
          </a:p>
          <a:p>
            <a:r>
              <a:rPr lang="en-US" sz="2000" dirty="0"/>
              <a:t>The shrinkage of habitat has brought about a considerable decrease in the population of this macaque. Diversion of </a:t>
            </a:r>
          </a:p>
          <a:p>
            <a:pPr>
              <a:buNone/>
            </a:pPr>
            <a:r>
              <a:rPr lang="en-US" sz="2000" dirty="0"/>
              <a:t>    forests  for large irrigation, power and mining projects and extension of roads are not only responsible for the loss of habitat but have even opened up inaccessible areas to human beings. </a:t>
            </a:r>
          </a:p>
          <a:p>
            <a:r>
              <a:rPr lang="en-US" sz="2000" dirty="0"/>
              <a:t>Modified land use for agriculture, extension of coffee and tea plantations and replacement of endemic forest trees by exotic species like eucalyptus and wattle are the major factors for the reduction in its numbers. </a:t>
            </a:r>
          </a:p>
          <a:p>
            <a:r>
              <a:rPr lang="en-US" sz="2000" dirty="0"/>
              <a:t>Some locals are also killing it for fur trade and the supposed aphrodisiac and medicinal properties of its flesh</a:t>
            </a:r>
            <a:r>
              <a:rPr lang="en-US" sz="2000" dirty="0" smtClean="0"/>
              <a:t>.</a:t>
            </a:r>
          </a:p>
          <a:p>
            <a:pPr eaLnBrk="1" hangingPunct="1"/>
            <a:endParaRPr lang="en-US" dirty="0" smtClean="0"/>
          </a:p>
        </p:txBody>
      </p:sp>
      <p:pic>
        <p:nvPicPr>
          <p:cNvPr id="26628" name="Picture 4" descr="lion tailed mac.jpg"/>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5334000" y="152400"/>
            <a:ext cx="2667000" cy="16560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05966244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sz="4800" b="1" dirty="0" smtClean="0"/>
              <a:t>Man-wild life conflicts:</a:t>
            </a:r>
          </a:p>
        </p:txBody>
      </p:sp>
      <p:sp>
        <p:nvSpPr>
          <p:cNvPr id="32771" name="Rectangle 3"/>
          <p:cNvSpPr>
            <a:spLocks noGrp="1" noChangeArrowheads="1"/>
          </p:cNvSpPr>
          <p:nvPr>
            <p:ph type="body" idx="1"/>
          </p:nvPr>
        </p:nvSpPr>
        <p:spPr/>
        <p:txBody>
          <a:bodyPr/>
          <a:lstStyle/>
          <a:p>
            <a:pPr eaLnBrk="1" hangingPunct="1">
              <a:lnSpc>
                <a:spcPct val="80000"/>
              </a:lnSpc>
              <a:buFontTx/>
              <a:buNone/>
            </a:pPr>
            <a:endParaRPr lang="en-US" sz="2400" b="1" dirty="0" smtClean="0"/>
          </a:p>
          <a:p>
            <a:pPr eaLnBrk="1" hangingPunct="1">
              <a:lnSpc>
                <a:spcPct val="80000"/>
              </a:lnSpc>
            </a:pPr>
            <a:r>
              <a:rPr lang="en-US" sz="2000" dirty="0" smtClean="0"/>
              <a:t>Conflicting situations – wild life starts causing immense damage and danger to man – forest department and local people</a:t>
            </a:r>
          </a:p>
          <a:p>
            <a:pPr eaLnBrk="1" hangingPunct="1">
              <a:lnSpc>
                <a:spcPct val="80000"/>
              </a:lnSpc>
              <a:buFontTx/>
              <a:buNone/>
            </a:pPr>
            <a:r>
              <a:rPr lang="en-US" sz="2000" dirty="0" smtClean="0"/>
              <a:t>	ex: </a:t>
            </a:r>
            <a:r>
              <a:rPr lang="en-US" sz="2000" dirty="0" err="1" smtClean="0"/>
              <a:t>Sambalpur</a:t>
            </a:r>
            <a:r>
              <a:rPr lang="en-US" sz="2000" dirty="0" smtClean="0"/>
              <a:t>, Orissa – 195 humans are killed in last 5 years by elephants – in retaliation villagers killed 98 elephants and badly injured more than 30 elephants. </a:t>
            </a:r>
          </a:p>
          <a:p>
            <a:pPr eaLnBrk="1" hangingPunct="1">
              <a:lnSpc>
                <a:spcPct val="80000"/>
              </a:lnSpc>
              <a:buFontTx/>
              <a:buNone/>
            </a:pPr>
            <a:r>
              <a:rPr lang="en-US" sz="2000" dirty="0" smtClean="0"/>
              <a:t>	Similarly incidents of tigers, leopards etc.</a:t>
            </a:r>
          </a:p>
          <a:p>
            <a:pPr eaLnBrk="1" hangingPunct="1">
              <a:lnSpc>
                <a:spcPct val="80000"/>
              </a:lnSpc>
              <a:buFontTx/>
              <a:buNone/>
            </a:pPr>
            <a:endParaRPr lang="en-US" sz="2000" dirty="0" smtClean="0"/>
          </a:p>
          <a:p>
            <a:pPr eaLnBrk="1" hangingPunct="1">
              <a:lnSpc>
                <a:spcPct val="80000"/>
              </a:lnSpc>
            </a:pPr>
            <a:r>
              <a:rPr lang="en-US" sz="2000" dirty="0" smtClean="0"/>
              <a:t>Shrinking forest cover, human encroachment, ill and weak animals, lack of food (one adult elephant needs 200 kg green fodder and 150 kg of clean water), villagers put electric fence, compensation by Govt. is not enough, conflicts between forest dept. and villagers – </a:t>
            </a:r>
          </a:p>
          <a:p>
            <a:pPr eaLnBrk="1" hangingPunct="1">
              <a:lnSpc>
                <a:spcPct val="80000"/>
              </a:lnSpc>
            </a:pPr>
            <a:r>
              <a:rPr lang="en-US" sz="2000" dirty="0" err="1" smtClean="0"/>
              <a:t>Kailadevi</a:t>
            </a:r>
            <a:r>
              <a:rPr lang="en-US" sz="2000" dirty="0" smtClean="0"/>
              <a:t> wild life sanctuary, Rajasthan – local community – protection – banning mining, using resources judiciously etc.</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228600" y="304800"/>
            <a:ext cx="8229600" cy="1143000"/>
          </a:xfrm>
        </p:spPr>
        <p:txBody>
          <a:bodyPr/>
          <a:lstStyle/>
          <a:p>
            <a:pPr eaLnBrk="1" hangingPunct="1"/>
            <a:r>
              <a:rPr lang="en-GB" dirty="0" smtClean="0"/>
              <a:t>Biodiversity Conservation</a:t>
            </a:r>
            <a:endParaRPr lang="en-US" dirty="0" smtClean="0"/>
          </a:p>
        </p:txBody>
      </p:sp>
      <p:sp>
        <p:nvSpPr>
          <p:cNvPr id="43011" name="Content Placeholder 2"/>
          <p:cNvSpPr>
            <a:spLocks noGrp="1"/>
          </p:cNvSpPr>
          <p:nvPr>
            <p:ph idx="1"/>
          </p:nvPr>
        </p:nvSpPr>
        <p:spPr>
          <a:xfrm>
            <a:off x="250825" y="1600200"/>
            <a:ext cx="8713788" cy="4525963"/>
          </a:xfrm>
        </p:spPr>
        <p:txBody>
          <a:bodyPr/>
          <a:lstStyle/>
          <a:p>
            <a:pPr eaLnBrk="1" hangingPunct="1"/>
            <a:r>
              <a:rPr lang="en-GB" dirty="0" smtClean="0"/>
              <a:t>Considering the rich diversity and the threats conservation of this vast biodiversity is very important</a:t>
            </a:r>
          </a:p>
          <a:p>
            <a:pPr eaLnBrk="1" hangingPunct="1"/>
            <a:r>
              <a:rPr lang="en-GB" dirty="0" smtClean="0"/>
              <a:t>2 major approaches</a:t>
            </a:r>
          </a:p>
          <a:p>
            <a:pPr eaLnBrk="1" hangingPunct="1"/>
            <a:r>
              <a:rPr lang="en-GB" b="1" dirty="0" smtClean="0"/>
              <a:t>In-situ</a:t>
            </a:r>
            <a:r>
              <a:rPr lang="en-GB" dirty="0" smtClean="0"/>
              <a:t> conservation (at the place)</a:t>
            </a:r>
          </a:p>
          <a:p>
            <a:pPr eaLnBrk="1" hangingPunct="1"/>
            <a:r>
              <a:rPr lang="en-GB" b="1" dirty="0" smtClean="0"/>
              <a:t>Ex-situ</a:t>
            </a:r>
            <a:r>
              <a:rPr lang="en-GB" dirty="0" smtClean="0"/>
              <a:t> conservation (out of the place)</a:t>
            </a:r>
            <a:endParaRPr lang="en-US" dirty="0" smtClean="0"/>
          </a:p>
          <a:p>
            <a:pPr eaLnBrk="1" hangingPunct="1"/>
            <a:endParaRPr lang="en-US" dirty="0" smtClean="0"/>
          </a:p>
        </p:txBody>
      </p:sp>
    </p:spTree>
    <p:extLst>
      <p:ext uri="{BB962C8B-B14F-4D97-AF65-F5344CB8AC3E}">
        <p14:creationId xmlns:p14="http://schemas.microsoft.com/office/powerpoint/2010/main" xmlns="" val="147944743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228600" y="188913"/>
            <a:ext cx="8229600" cy="1143000"/>
          </a:xfrm>
        </p:spPr>
        <p:txBody>
          <a:bodyPr/>
          <a:lstStyle/>
          <a:p>
            <a:pPr eaLnBrk="1" hangingPunct="1"/>
            <a:r>
              <a:rPr lang="en-GB" dirty="0" smtClean="0"/>
              <a:t>Conservation Measures</a:t>
            </a:r>
            <a:endParaRPr lang="en-US" dirty="0" smtClean="0"/>
          </a:p>
        </p:txBody>
      </p:sp>
      <p:pic>
        <p:nvPicPr>
          <p:cNvPr id="44035" name="Content Placeholder 3" descr="biodiversity-conservation-in-situ-ex-situ.jpeg"/>
          <p:cNvPicPr>
            <a:picLocks noGrp="1" noChangeAspect="1"/>
          </p:cNvPicPr>
          <p:nvPr>
            <p:ph idx="1"/>
          </p:nvPr>
        </p:nvPicPr>
        <p:blipFill>
          <a:blip r:embed="rId2">
            <a:extLst>
              <a:ext uri="{28A0092B-C50C-407E-A947-70E740481C1C}">
                <a14:useLocalDpi xmlns:a14="http://schemas.microsoft.com/office/drawing/2010/main" xmlns="" val="0"/>
              </a:ext>
            </a:extLst>
          </a:blip>
          <a:srcRect/>
          <a:stretch>
            <a:fillRect/>
          </a:stretch>
        </p:blipFill>
        <p:spPr>
          <a:xfrm>
            <a:off x="381000" y="1143000"/>
            <a:ext cx="7977187" cy="5516562"/>
          </a:xfrm>
        </p:spPr>
      </p:pic>
    </p:spTree>
    <p:extLst>
      <p:ext uri="{BB962C8B-B14F-4D97-AF65-F5344CB8AC3E}">
        <p14:creationId xmlns:p14="http://schemas.microsoft.com/office/powerpoint/2010/main" xmlns="" val="261259973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468313" y="0"/>
            <a:ext cx="8229600" cy="922338"/>
          </a:xfrm>
        </p:spPr>
        <p:txBody>
          <a:bodyPr/>
          <a:lstStyle/>
          <a:p>
            <a:r>
              <a:rPr lang="en-GB" smtClean="0"/>
              <a:t>Protected Areas</a:t>
            </a:r>
            <a:endParaRPr lang="en-US" smtClean="0"/>
          </a:p>
        </p:txBody>
      </p:sp>
      <p:sp>
        <p:nvSpPr>
          <p:cNvPr id="45059" name="Content Placeholder 2"/>
          <p:cNvSpPr>
            <a:spLocks noGrp="1"/>
          </p:cNvSpPr>
          <p:nvPr>
            <p:ph idx="1"/>
          </p:nvPr>
        </p:nvSpPr>
        <p:spPr/>
        <p:txBody>
          <a:bodyPr/>
          <a:lstStyle/>
          <a:p>
            <a:r>
              <a:rPr lang="en-US" sz="2000" b="1" dirty="0" smtClean="0">
                <a:latin typeface="Times New Roman" pitchFamily="18" charset="0"/>
                <a:cs typeface="Times New Roman" pitchFamily="18" charset="0"/>
              </a:rPr>
              <a:t>Protected areas</a:t>
            </a:r>
            <a:r>
              <a:rPr lang="en-US" sz="2000" dirty="0" smtClean="0">
                <a:latin typeface="Times New Roman" pitchFamily="18" charset="0"/>
                <a:cs typeface="Times New Roman" pitchFamily="18" charset="0"/>
              </a:rPr>
              <a:t> are locations which receive protection because of their recognized natural, ecological and/or cultural values. </a:t>
            </a:r>
          </a:p>
          <a:p>
            <a:r>
              <a:rPr lang="en-US" sz="2000" dirty="0" smtClean="0">
                <a:latin typeface="Times New Roman" pitchFamily="18" charset="0"/>
                <a:cs typeface="Times New Roman" pitchFamily="18" charset="0"/>
              </a:rPr>
              <a:t>There are several kinds of protected areas, which vary by level of protection depending on the enabling laws of each country or the regulations of the international organizations involved. </a:t>
            </a:r>
          </a:p>
          <a:p>
            <a:r>
              <a:rPr lang="en-US" sz="2000" dirty="0" smtClean="0">
                <a:latin typeface="Times New Roman" pitchFamily="18" charset="0"/>
                <a:cs typeface="Times New Roman" pitchFamily="18" charset="0"/>
              </a:rPr>
              <a:t>"protected area" also includes Marine Protected Areas, the boundaries of which will include some area of ocean, and </a:t>
            </a:r>
            <a:r>
              <a:rPr lang="en-US" sz="2000" dirty="0" err="1" smtClean="0">
                <a:latin typeface="Times New Roman" pitchFamily="18" charset="0"/>
                <a:cs typeface="Times New Roman" pitchFamily="18" charset="0"/>
              </a:rPr>
              <a:t>Transboundary</a:t>
            </a:r>
            <a:r>
              <a:rPr lang="en-US" sz="2000" dirty="0" smtClean="0">
                <a:latin typeface="Times New Roman" pitchFamily="18" charset="0"/>
                <a:cs typeface="Times New Roman" pitchFamily="18" charset="0"/>
              </a:rPr>
              <a:t> Protected Areas that overlap multiple countries which remove the borders inside the area for conservation and economic purposes. </a:t>
            </a:r>
          </a:p>
          <a:p>
            <a:r>
              <a:rPr lang="en-US" sz="2000" dirty="0" smtClean="0"/>
              <a:t>Protected areas are essential for biodiversity conservation. </a:t>
            </a:r>
          </a:p>
          <a:p>
            <a:endParaRPr lang="en-GB" sz="2000" dirty="0" smtClean="0">
              <a:latin typeface="Times New Roman" pitchFamily="18" charset="0"/>
              <a:cs typeface="Times New Roman" pitchFamily="18" charset="0"/>
            </a:endParaRPr>
          </a:p>
          <a:p>
            <a:r>
              <a:rPr lang="en-GB" sz="2000" dirty="0" smtClean="0">
                <a:latin typeface="Times New Roman" pitchFamily="18" charset="0"/>
                <a:cs typeface="Times New Roman" pitchFamily="18" charset="0"/>
              </a:rPr>
              <a:t>India has 668 PA’s with a total area of 1,61,221.57 sq.km </a:t>
            </a:r>
            <a:r>
              <a:rPr lang="en-GB" sz="2000" dirty="0" err="1" smtClean="0">
                <a:latin typeface="Times New Roman" pitchFamily="18" charset="0"/>
                <a:cs typeface="Times New Roman" pitchFamily="18" charset="0"/>
              </a:rPr>
              <a:t>i.e</a:t>
            </a:r>
            <a:r>
              <a:rPr lang="en-GB" sz="2000" dirty="0" smtClean="0">
                <a:latin typeface="Times New Roman" pitchFamily="18" charset="0"/>
                <a:cs typeface="Times New Roman" pitchFamily="18" charset="0"/>
              </a:rPr>
              <a:t> 4.9% of total geographical area</a:t>
            </a:r>
            <a:endParaRPr lang="en-US" sz="2000" dirty="0" smtClean="0">
              <a:latin typeface="Times New Roman" pitchFamily="18" charset="0"/>
              <a:cs typeface="Times New Roman" pitchFamily="18" charset="0"/>
            </a:endParaRPr>
          </a:p>
        </p:txBody>
      </p:sp>
    </p:spTree>
    <p:extLst>
      <p:ext uri="{BB962C8B-B14F-4D97-AF65-F5344CB8AC3E}">
        <p14:creationId xmlns:p14="http://schemas.microsoft.com/office/powerpoint/2010/main" xmlns="" val="98521185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GB" smtClean="0"/>
              <a:t>List…..</a:t>
            </a:r>
            <a:endParaRPr lang="en-US" smtClean="0"/>
          </a:p>
        </p:txBody>
      </p:sp>
      <p:graphicFrame>
        <p:nvGraphicFramePr>
          <p:cNvPr id="4" name="Content Placeholder 3"/>
          <p:cNvGraphicFramePr>
            <a:graphicFrameLocks noGrp="1"/>
          </p:cNvGraphicFramePr>
          <p:nvPr>
            <p:ph idx="1"/>
          </p:nvPr>
        </p:nvGraphicFramePr>
        <p:xfrm>
          <a:off x="468312" y="1752594"/>
          <a:ext cx="6846887" cy="4267205"/>
        </p:xfrm>
        <a:graphic>
          <a:graphicData uri="http://schemas.openxmlformats.org/drawingml/2006/table">
            <a:tbl>
              <a:tblPr firstRow="1" bandRow="1">
                <a:tableStyleId>{5C22544A-7EE6-4342-B048-85BDC9FD1C3A}</a:tableStyleId>
              </a:tblPr>
              <a:tblGrid>
                <a:gridCol w="1209663"/>
                <a:gridCol w="3354928"/>
                <a:gridCol w="2282296"/>
              </a:tblGrid>
              <a:tr h="872849">
                <a:tc>
                  <a:txBody>
                    <a:bodyPr/>
                    <a:lstStyle/>
                    <a:p>
                      <a:pPr algn="ctr"/>
                      <a:r>
                        <a:rPr lang="en-GB" sz="2400" dirty="0" err="1" smtClean="0"/>
                        <a:t>Sr.No</a:t>
                      </a:r>
                      <a:endParaRPr lang="en-US" sz="2400" dirty="0"/>
                    </a:p>
                  </a:txBody>
                  <a:tcPr marT="45711" marB="45711"/>
                </a:tc>
                <a:tc>
                  <a:txBody>
                    <a:bodyPr/>
                    <a:lstStyle/>
                    <a:p>
                      <a:pPr algn="ctr"/>
                      <a:r>
                        <a:rPr lang="en-GB" sz="2400" dirty="0" smtClean="0"/>
                        <a:t>Category</a:t>
                      </a:r>
                      <a:r>
                        <a:rPr lang="en-GB" sz="2400" baseline="0" dirty="0" smtClean="0"/>
                        <a:t> of PA</a:t>
                      </a:r>
                      <a:endParaRPr lang="en-US" sz="2400" dirty="0"/>
                    </a:p>
                  </a:txBody>
                  <a:tcPr marT="45711" marB="45711"/>
                </a:tc>
                <a:tc>
                  <a:txBody>
                    <a:bodyPr/>
                    <a:lstStyle/>
                    <a:p>
                      <a:pPr algn="ctr"/>
                      <a:r>
                        <a:rPr lang="en-GB" sz="2400" dirty="0" smtClean="0"/>
                        <a:t>Total Number in India</a:t>
                      </a:r>
                      <a:endParaRPr lang="en-US" sz="2400" dirty="0"/>
                    </a:p>
                  </a:txBody>
                  <a:tcPr marT="45711" marB="45711"/>
                </a:tc>
              </a:tr>
              <a:tr h="484908">
                <a:tc>
                  <a:txBody>
                    <a:bodyPr/>
                    <a:lstStyle/>
                    <a:p>
                      <a:pPr algn="ctr"/>
                      <a:r>
                        <a:rPr lang="en-US" sz="2400" dirty="0" smtClean="0"/>
                        <a:t>1. </a:t>
                      </a:r>
                      <a:endParaRPr lang="en-US" sz="2400" dirty="0"/>
                    </a:p>
                  </a:txBody>
                  <a:tcPr marT="45711" marB="4571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Biosphere Reserve</a:t>
                      </a:r>
                    </a:p>
                  </a:txBody>
                  <a:tcPr marT="45711" marB="45711"/>
                </a:tc>
                <a:tc>
                  <a:txBody>
                    <a:bodyPr/>
                    <a:lstStyle/>
                    <a:p>
                      <a:pPr algn="ctr"/>
                      <a:r>
                        <a:rPr lang="en-US" sz="2400" dirty="0" smtClean="0"/>
                        <a:t>18</a:t>
                      </a:r>
                      <a:endParaRPr lang="en-US" sz="2400" dirty="0"/>
                    </a:p>
                  </a:txBody>
                  <a:tcPr marT="45711" marB="45711"/>
                </a:tc>
              </a:tr>
              <a:tr h="484908">
                <a:tc>
                  <a:txBody>
                    <a:bodyPr/>
                    <a:lstStyle/>
                    <a:p>
                      <a:pPr algn="ctr"/>
                      <a:r>
                        <a:rPr lang="en-GB" sz="2400" dirty="0" smtClean="0"/>
                        <a:t>1</a:t>
                      </a:r>
                      <a:endParaRPr lang="en-US" sz="2400" dirty="0"/>
                    </a:p>
                  </a:txBody>
                  <a:tcPr marT="45711" marB="45711"/>
                </a:tc>
                <a:tc>
                  <a:txBody>
                    <a:bodyPr/>
                    <a:lstStyle/>
                    <a:p>
                      <a:pPr algn="ctr"/>
                      <a:r>
                        <a:rPr lang="en-GB" sz="2400" dirty="0" smtClean="0"/>
                        <a:t>National</a:t>
                      </a:r>
                      <a:r>
                        <a:rPr lang="en-GB" sz="2400" baseline="0" dirty="0" smtClean="0"/>
                        <a:t> Park</a:t>
                      </a:r>
                    </a:p>
                  </a:txBody>
                  <a:tcPr marT="45711" marB="45711"/>
                </a:tc>
                <a:tc>
                  <a:txBody>
                    <a:bodyPr/>
                    <a:lstStyle/>
                    <a:p>
                      <a:pPr algn="ctr"/>
                      <a:r>
                        <a:rPr lang="en-GB" sz="2400" dirty="0" smtClean="0"/>
                        <a:t>102</a:t>
                      </a:r>
                      <a:endParaRPr lang="en-US" sz="2400" dirty="0"/>
                    </a:p>
                  </a:txBody>
                  <a:tcPr marT="45711" marB="45711"/>
                </a:tc>
              </a:tr>
              <a:tr h="484908">
                <a:tc>
                  <a:txBody>
                    <a:bodyPr/>
                    <a:lstStyle/>
                    <a:p>
                      <a:pPr algn="ctr"/>
                      <a:r>
                        <a:rPr lang="en-GB" sz="2400" dirty="0" smtClean="0"/>
                        <a:t>2</a:t>
                      </a:r>
                      <a:endParaRPr lang="en-US" sz="2400" dirty="0"/>
                    </a:p>
                  </a:txBody>
                  <a:tcPr marT="45711" marB="45711"/>
                </a:tc>
                <a:tc>
                  <a:txBody>
                    <a:bodyPr/>
                    <a:lstStyle/>
                    <a:p>
                      <a:pPr algn="ctr"/>
                      <a:r>
                        <a:rPr lang="en-GB" sz="2400" dirty="0" smtClean="0"/>
                        <a:t>Wildlife Sanctuaries</a:t>
                      </a:r>
                      <a:endParaRPr lang="en-US" sz="2400" dirty="0"/>
                    </a:p>
                  </a:txBody>
                  <a:tcPr marT="45711" marB="45711"/>
                </a:tc>
                <a:tc>
                  <a:txBody>
                    <a:bodyPr/>
                    <a:lstStyle/>
                    <a:p>
                      <a:pPr algn="ctr"/>
                      <a:r>
                        <a:rPr lang="en-GB" sz="2400" dirty="0" smtClean="0"/>
                        <a:t>515</a:t>
                      </a:r>
                      <a:endParaRPr lang="en-US" sz="2400" dirty="0"/>
                    </a:p>
                  </a:txBody>
                  <a:tcPr marT="45711" marB="45711"/>
                </a:tc>
              </a:tr>
              <a:tr h="484908">
                <a:tc>
                  <a:txBody>
                    <a:bodyPr/>
                    <a:lstStyle/>
                    <a:p>
                      <a:pPr algn="ctr"/>
                      <a:r>
                        <a:rPr lang="en-GB" sz="2400" dirty="0" smtClean="0"/>
                        <a:t>3</a:t>
                      </a:r>
                      <a:endParaRPr lang="en-US" sz="2400" dirty="0"/>
                    </a:p>
                  </a:txBody>
                  <a:tcPr marT="45711" marB="45711"/>
                </a:tc>
                <a:tc>
                  <a:txBody>
                    <a:bodyPr/>
                    <a:lstStyle/>
                    <a:p>
                      <a:pPr algn="ctr"/>
                      <a:r>
                        <a:rPr lang="en-GB" sz="2400" dirty="0" smtClean="0"/>
                        <a:t>Conservation Reserves</a:t>
                      </a:r>
                      <a:endParaRPr lang="en-US" sz="2400" dirty="0"/>
                    </a:p>
                  </a:txBody>
                  <a:tcPr marT="45711" marB="45711"/>
                </a:tc>
                <a:tc>
                  <a:txBody>
                    <a:bodyPr/>
                    <a:lstStyle/>
                    <a:p>
                      <a:pPr algn="ctr"/>
                      <a:r>
                        <a:rPr lang="en-GB" sz="2400" dirty="0" smtClean="0"/>
                        <a:t>47</a:t>
                      </a:r>
                      <a:endParaRPr lang="en-US" sz="2400" dirty="0"/>
                    </a:p>
                  </a:txBody>
                  <a:tcPr marT="45711" marB="45711"/>
                </a:tc>
              </a:tr>
              <a:tr h="484908">
                <a:tc>
                  <a:txBody>
                    <a:bodyPr/>
                    <a:lstStyle/>
                    <a:p>
                      <a:pPr algn="ctr"/>
                      <a:r>
                        <a:rPr lang="en-GB" sz="2400" dirty="0" smtClean="0"/>
                        <a:t>4</a:t>
                      </a:r>
                      <a:endParaRPr lang="en-US" sz="2400" dirty="0"/>
                    </a:p>
                  </a:txBody>
                  <a:tcPr marT="45711" marB="45711"/>
                </a:tc>
                <a:tc>
                  <a:txBody>
                    <a:bodyPr/>
                    <a:lstStyle/>
                    <a:p>
                      <a:pPr algn="ctr"/>
                      <a:r>
                        <a:rPr lang="en-GB" sz="2400" dirty="0" smtClean="0"/>
                        <a:t>Community Reserves</a:t>
                      </a:r>
                    </a:p>
                  </a:txBody>
                  <a:tcPr marT="45711" marB="45711"/>
                </a:tc>
                <a:tc>
                  <a:txBody>
                    <a:bodyPr/>
                    <a:lstStyle/>
                    <a:p>
                      <a:pPr algn="ctr"/>
                      <a:r>
                        <a:rPr lang="en-GB" sz="2400" dirty="0" smtClean="0"/>
                        <a:t>4</a:t>
                      </a:r>
                      <a:endParaRPr lang="en-US" sz="2400" dirty="0"/>
                    </a:p>
                  </a:txBody>
                  <a:tcPr marT="45711" marB="45711"/>
                </a:tc>
              </a:tr>
              <a:tr h="484908">
                <a:tc>
                  <a:txBody>
                    <a:bodyPr/>
                    <a:lstStyle/>
                    <a:p>
                      <a:pPr algn="ctr"/>
                      <a:r>
                        <a:rPr lang="en-GB" sz="2400" dirty="0" smtClean="0"/>
                        <a:t>5</a:t>
                      </a:r>
                      <a:endParaRPr lang="en-US" sz="2400" dirty="0"/>
                    </a:p>
                  </a:txBody>
                  <a:tcPr marT="45711" marB="45711"/>
                </a:tc>
                <a:tc>
                  <a:txBody>
                    <a:bodyPr/>
                    <a:lstStyle/>
                    <a:p>
                      <a:pPr algn="ctr"/>
                      <a:r>
                        <a:rPr lang="en-GB" sz="2400" dirty="0" smtClean="0"/>
                        <a:t>Tiger Reserves</a:t>
                      </a:r>
                      <a:endParaRPr lang="en-US" sz="2400" dirty="0"/>
                    </a:p>
                  </a:txBody>
                  <a:tcPr marT="45711" marB="45711"/>
                </a:tc>
                <a:tc>
                  <a:txBody>
                    <a:bodyPr/>
                    <a:lstStyle/>
                    <a:p>
                      <a:pPr algn="ctr"/>
                      <a:r>
                        <a:rPr lang="en-GB" sz="2400" dirty="0" smtClean="0"/>
                        <a:t>40</a:t>
                      </a:r>
                      <a:endParaRPr lang="en-US" sz="2400" dirty="0"/>
                    </a:p>
                  </a:txBody>
                  <a:tcPr marT="45711" marB="45711"/>
                </a:tc>
              </a:tr>
              <a:tr h="484908">
                <a:tc>
                  <a:txBody>
                    <a:bodyPr/>
                    <a:lstStyle/>
                    <a:p>
                      <a:pPr algn="ctr"/>
                      <a:r>
                        <a:rPr lang="en-GB" sz="2400" dirty="0" smtClean="0"/>
                        <a:t>6</a:t>
                      </a:r>
                      <a:endParaRPr lang="en-US" sz="2400" dirty="0"/>
                    </a:p>
                  </a:txBody>
                  <a:tcPr marT="45711" marB="45711"/>
                </a:tc>
                <a:tc>
                  <a:txBody>
                    <a:bodyPr/>
                    <a:lstStyle/>
                    <a:p>
                      <a:pPr algn="ctr"/>
                      <a:r>
                        <a:rPr lang="en-GB" sz="2400" dirty="0" smtClean="0"/>
                        <a:t>Elephant Reserves</a:t>
                      </a:r>
                      <a:endParaRPr lang="en-US" sz="2400" dirty="0"/>
                    </a:p>
                  </a:txBody>
                  <a:tcPr marT="45711" marB="45711"/>
                </a:tc>
                <a:tc>
                  <a:txBody>
                    <a:bodyPr/>
                    <a:lstStyle/>
                    <a:p>
                      <a:pPr algn="ctr"/>
                      <a:r>
                        <a:rPr lang="en-GB" sz="2400" dirty="0" smtClean="0"/>
                        <a:t>30</a:t>
                      </a:r>
                      <a:endParaRPr lang="en-US" sz="2400" dirty="0"/>
                    </a:p>
                  </a:txBody>
                  <a:tcPr marT="45711" marB="45711"/>
                </a:tc>
              </a:tr>
            </a:tbl>
          </a:graphicData>
        </a:graphic>
      </p:graphicFrame>
    </p:spTree>
    <p:extLst>
      <p:ext uri="{BB962C8B-B14F-4D97-AF65-F5344CB8AC3E}">
        <p14:creationId xmlns:p14="http://schemas.microsoft.com/office/powerpoint/2010/main" xmlns="" val="42821110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620000" cy="639762"/>
          </a:xfrm>
        </p:spPr>
        <p:txBody>
          <a:bodyPr/>
          <a:lstStyle/>
          <a:p>
            <a:r>
              <a:rPr lang="en-IN" dirty="0" smtClean="0"/>
              <a:t>Consumptive use Value</a:t>
            </a:r>
            <a:endParaRPr lang="en-IN" dirty="0"/>
          </a:p>
        </p:txBody>
      </p:sp>
      <p:sp>
        <p:nvSpPr>
          <p:cNvPr id="3" name="Content Placeholder 2"/>
          <p:cNvSpPr>
            <a:spLocks noGrp="1"/>
          </p:cNvSpPr>
          <p:nvPr>
            <p:ph idx="1"/>
          </p:nvPr>
        </p:nvSpPr>
        <p:spPr>
          <a:xfrm>
            <a:off x="457200" y="1066800"/>
            <a:ext cx="7620000" cy="5562600"/>
          </a:xfrm>
        </p:spPr>
        <p:txBody>
          <a:bodyPr>
            <a:normAutofit/>
          </a:bodyPr>
          <a:lstStyle/>
          <a:p>
            <a:r>
              <a:rPr lang="en-IN" dirty="0" smtClean="0"/>
              <a:t>In the form of food, drugs, fibre pulp, fuel, wood fall under this group</a:t>
            </a:r>
          </a:p>
          <a:p>
            <a:r>
              <a:rPr lang="en-IN" dirty="0" smtClean="0"/>
              <a:t>Food: 80,000 edible plants species are there. </a:t>
            </a:r>
          </a:p>
          <a:p>
            <a:pPr lvl="1"/>
            <a:r>
              <a:rPr lang="en-IN" dirty="0" smtClean="0"/>
              <a:t>About 90% of present day food crops have been domesticated from wild plants</a:t>
            </a:r>
          </a:p>
          <a:p>
            <a:pPr lvl="1"/>
            <a:r>
              <a:rPr lang="en-IN" dirty="0" smtClean="0"/>
              <a:t>A large number of wild animals are also source of food.</a:t>
            </a:r>
          </a:p>
          <a:p>
            <a:r>
              <a:rPr lang="en-IN" dirty="0" smtClean="0"/>
              <a:t>Drugs &amp; Medicines:75% world’s population is dependent on plants or plant extracts for medicines</a:t>
            </a:r>
          </a:p>
          <a:p>
            <a:pPr lvl="1"/>
            <a:r>
              <a:rPr lang="en-IN" dirty="0" err="1" smtClean="0"/>
              <a:t>Isabgol</a:t>
            </a:r>
            <a:r>
              <a:rPr lang="en-IN" dirty="0" smtClean="0"/>
              <a:t>- cure for bowel disorder obtained from husk of </a:t>
            </a:r>
            <a:r>
              <a:rPr lang="en-IN" i="1" dirty="0" err="1" smtClean="0"/>
              <a:t>Plantago</a:t>
            </a:r>
            <a:r>
              <a:rPr lang="en-IN" i="1" dirty="0" smtClean="0"/>
              <a:t>.</a:t>
            </a:r>
          </a:p>
          <a:p>
            <a:pPr lvl="1"/>
            <a:r>
              <a:rPr lang="en-IN" i="1" dirty="0" smtClean="0"/>
              <a:t>Penicillin</a:t>
            </a:r>
            <a:r>
              <a:rPr lang="en-IN" dirty="0" smtClean="0"/>
              <a:t>- A wonder drug – used as Antibiotic – Fungus </a:t>
            </a:r>
            <a:r>
              <a:rPr lang="en-IN" dirty="0" err="1" smtClean="0"/>
              <a:t>Penicillium</a:t>
            </a:r>
            <a:endParaRPr lang="en-IN" dirty="0" smtClean="0"/>
          </a:p>
          <a:p>
            <a:pPr lvl="1"/>
            <a:r>
              <a:rPr lang="en-IN" i="1" dirty="0" err="1" smtClean="0"/>
              <a:t>Tetracyclin</a:t>
            </a:r>
            <a:r>
              <a:rPr lang="en-IN" dirty="0" smtClean="0"/>
              <a:t>- from bacterium ,</a:t>
            </a:r>
            <a:r>
              <a:rPr lang="en-IN" i="1" dirty="0" smtClean="0"/>
              <a:t>Quinine</a:t>
            </a:r>
            <a:r>
              <a:rPr lang="en-IN" dirty="0" smtClean="0"/>
              <a:t> – from Cinchona Tree- medicine for Malaria, </a:t>
            </a:r>
            <a:r>
              <a:rPr lang="en-IN" i="1" dirty="0" err="1" smtClean="0"/>
              <a:t>Digitalin</a:t>
            </a:r>
            <a:r>
              <a:rPr lang="en-IN" dirty="0" smtClean="0"/>
              <a:t>- from foxglove- for Heart Ailments ,</a:t>
            </a:r>
            <a:r>
              <a:rPr lang="en-IN" i="1" dirty="0" err="1" smtClean="0"/>
              <a:t>vinblastin</a:t>
            </a:r>
            <a:r>
              <a:rPr lang="en-IN" dirty="0" smtClean="0"/>
              <a:t> &amp; </a:t>
            </a:r>
            <a:r>
              <a:rPr lang="en-IN" i="1" dirty="0" smtClean="0"/>
              <a:t>vincristine – </a:t>
            </a:r>
            <a:r>
              <a:rPr lang="en-IN" dirty="0" smtClean="0"/>
              <a:t> Anti-Cancer Alkaloids</a:t>
            </a:r>
          </a:p>
          <a:p>
            <a:r>
              <a:rPr lang="en-IN" dirty="0" smtClean="0"/>
              <a:t>Fuel: big source of fuel wood. Firewood collected by individuals are direct consumptive value</a:t>
            </a:r>
          </a:p>
          <a:p>
            <a:pPr lvl="1"/>
            <a:endParaRPr lang="en-IN" dirty="0"/>
          </a:p>
        </p:txBody>
      </p:sp>
    </p:spTree>
    <p:extLst>
      <p:ext uri="{BB962C8B-B14F-4D97-AF65-F5344CB8AC3E}">
        <p14:creationId xmlns:p14="http://schemas.microsoft.com/office/powerpoint/2010/main" xmlns="" val="330132092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395288" y="0"/>
            <a:ext cx="8229600" cy="993775"/>
          </a:xfrm>
        </p:spPr>
        <p:txBody>
          <a:bodyPr/>
          <a:lstStyle/>
          <a:p>
            <a:r>
              <a:rPr lang="en-US" dirty="0" smtClean="0"/>
              <a:t>Biosphere Reserve</a:t>
            </a:r>
          </a:p>
        </p:txBody>
      </p:sp>
      <p:sp>
        <p:nvSpPr>
          <p:cNvPr id="47107" name="Content Placeholder 2"/>
          <p:cNvSpPr>
            <a:spLocks noGrp="1"/>
          </p:cNvSpPr>
          <p:nvPr>
            <p:ph idx="1"/>
          </p:nvPr>
        </p:nvSpPr>
        <p:spPr/>
        <p:txBody>
          <a:bodyPr/>
          <a:lstStyle/>
          <a:p>
            <a:r>
              <a:rPr lang="en-US" dirty="0" smtClean="0"/>
              <a:t> Biosphere Reserve: A Man and Biosphere  (MAB) Program under UNESCO in 1970 to reconcile the Human –Wildlife relations and protect endangered species at global level.</a:t>
            </a:r>
          </a:p>
          <a:p>
            <a:r>
              <a:rPr lang="en-US" dirty="0" smtClean="0"/>
              <a:t>These are fenced protected areas meant for conservation of threatened biota. It consist various zones for specific activities.</a:t>
            </a:r>
          </a:p>
          <a:p>
            <a:r>
              <a:rPr lang="en-US" dirty="0" smtClean="0"/>
              <a:t>Core: No human interference is allowed in core zone </a:t>
            </a:r>
          </a:p>
          <a:p>
            <a:r>
              <a:rPr lang="en-US" dirty="0" smtClean="0"/>
              <a:t>Buffer: Limited Research Activities are allowed</a:t>
            </a:r>
          </a:p>
          <a:p>
            <a:r>
              <a:rPr lang="en-US" dirty="0" smtClean="0"/>
              <a:t>Transition: A limited educational, research and training activities are allowed for limited hours.</a:t>
            </a:r>
          </a:p>
        </p:txBody>
      </p:sp>
    </p:spTree>
    <p:extLst>
      <p:ext uri="{BB962C8B-B14F-4D97-AF65-F5344CB8AC3E}">
        <p14:creationId xmlns:p14="http://schemas.microsoft.com/office/powerpoint/2010/main" xmlns="" val="412947747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395288" y="0"/>
            <a:ext cx="8229600" cy="1143000"/>
          </a:xfrm>
        </p:spPr>
        <p:txBody>
          <a:bodyPr/>
          <a:lstStyle/>
          <a:p>
            <a:pPr eaLnBrk="1" hangingPunct="1"/>
            <a:r>
              <a:rPr lang="en-US" dirty="0" smtClean="0"/>
              <a:t>National Parks</a:t>
            </a:r>
          </a:p>
        </p:txBody>
      </p:sp>
      <p:sp>
        <p:nvSpPr>
          <p:cNvPr id="48131" name="Content Placeholder 2"/>
          <p:cNvSpPr>
            <a:spLocks noGrp="1"/>
          </p:cNvSpPr>
          <p:nvPr>
            <p:ph idx="1"/>
          </p:nvPr>
        </p:nvSpPr>
        <p:spPr>
          <a:xfrm>
            <a:off x="468313" y="1773238"/>
            <a:ext cx="8229600" cy="4525962"/>
          </a:xfrm>
        </p:spPr>
        <p:txBody>
          <a:bodyPr/>
          <a:lstStyle/>
          <a:p>
            <a:pPr eaLnBrk="1" hangingPunct="1"/>
            <a:r>
              <a:rPr lang="en-US" sz="2200" dirty="0" smtClean="0">
                <a:latin typeface="Bookman Old Style" pitchFamily="18" charset="0"/>
              </a:rPr>
              <a:t>A </a:t>
            </a:r>
            <a:r>
              <a:rPr lang="en-US" sz="2200" b="1" dirty="0" smtClean="0">
                <a:latin typeface="Bookman Old Style" pitchFamily="18" charset="0"/>
              </a:rPr>
              <a:t>National Park is an area where the natural or historical objects of national significance </a:t>
            </a:r>
            <a:r>
              <a:rPr lang="en-US" sz="2200" dirty="0" smtClean="0">
                <a:latin typeface="Bookman Old Style" pitchFamily="18" charset="0"/>
              </a:rPr>
              <a:t>are protected along with the wildlife therein, in such manner and by such means, as will leave them unimpaired for the enjoyment of future generations. </a:t>
            </a:r>
          </a:p>
          <a:p>
            <a:pPr eaLnBrk="1" hangingPunct="1"/>
            <a:r>
              <a:rPr lang="en-US" sz="2200" dirty="0" smtClean="0">
                <a:latin typeface="Bookman Old Style" pitchFamily="18" charset="0"/>
              </a:rPr>
              <a:t>Such protected areas are created by Central Legislation and enjoy highest level of legal protection. </a:t>
            </a:r>
          </a:p>
          <a:p>
            <a:pPr eaLnBrk="1" hangingPunct="1"/>
            <a:r>
              <a:rPr lang="en-US" sz="2200" dirty="0" smtClean="0">
                <a:latin typeface="Bookman Old Style" pitchFamily="18" charset="0"/>
              </a:rPr>
              <a:t>They usually form the focal area of the Project Tiger Reserves. </a:t>
            </a:r>
          </a:p>
          <a:p>
            <a:pPr eaLnBrk="1" hangingPunct="1"/>
            <a:r>
              <a:rPr lang="en-US" sz="2200" dirty="0" smtClean="0">
                <a:latin typeface="Bookman Old Style" pitchFamily="18" charset="0"/>
              </a:rPr>
              <a:t>The human activity is confined to management duties and controlled tourism, strictly enforced by law.</a:t>
            </a:r>
          </a:p>
          <a:p>
            <a:pPr eaLnBrk="1" hangingPunct="1"/>
            <a:endParaRPr lang="en-US" dirty="0" smtClean="0"/>
          </a:p>
        </p:txBody>
      </p:sp>
    </p:spTree>
    <p:extLst>
      <p:ext uri="{BB962C8B-B14F-4D97-AF65-F5344CB8AC3E}">
        <p14:creationId xmlns:p14="http://schemas.microsoft.com/office/powerpoint/2010/main" xmlns="" val="344035906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a:xfrm>
            <a:off x="468313" y="0"/>
            <a:ext cx="8229600" cy="1143000"/>
          </a:xfrm>
        </p:spPr>
        <p:txBody>
          <a:bodyPr/>
          <a:lstStyle/>
          <a:p>
            <a:pPr eaLnBrk="1" hangingPunct="1"/>
            <a:r>
              <a:rPr lang="en-US" sz="3400" smtClean="0"/>
              <a:t>Wildlife  Sanctuary</a:t>
            </a:r>
          </a:p>
        </p:txBody>
      </p:sp>
      <p:sp>
        <p:nvSpPr>
          <p:cNvPr id="49155" name="Content Placeholder 2"/>
          <p:cNvSpPr>
            <a:spLocks noGrp="1"/>
          </p:cNvSpPr>
          <p:nvPr>
            <p:ph idx="1"/>
          </p:nvPr>
        </p:nvSpPr>
        <p:spPr>
          <a:xfrm>
            <a:off x="468313" y="1860550"/>
            <a:ext cx="8229600" cy="4997450"/>
          </a:xfrm>
        </p:spPr>
        <p:txBody>
          <a:bodyPr/>
          <a:lstStyle/>
          <a:p>
            <a:pPr eaLnBrk="1" hangingPunct="1"/>
            <a:r>
              <a:rPr lang="en-US" sz="2000" dirty="0" smtClean="0"/>
              <a:t>A </a:t>
            </a:r>
            <a:r>
              <a:rPr lang="en-US" sz="2000" b="1" dirty="0" smtClean="0"/>
              <a:t>Wildlife Sanctuary is a place where some rare, wild, indigenous mammals, birds, reptiles </a:t>
            </a:r>
            <a:r>
              <a:rPr lang="en-US" sz="2000" dirty="0" smtClean="0"/>
              <a:t>and any other form of wildlife are found in good numbers and represents a region that needs protection together with the natural environment. </a:t>
            </a:r>
          </a:p>
          <a:p>
            <a:pPr eaLnBrk="1" hangingPunct="1"/>
            <a:r>
              <a:rPr lang="en-US" sz="2000" dirty="0" smtClean="0"/>
              <a:t>Limited Human activities are allowed in outer zones such as livelihood needs of </a:t>
            </a:r>
            <a:r>
              <a:rPr lang="en-US" sz="2000" dirty="0" err="1" smtClean="0"/>
              <a:t>tribals</a:t>
            </a:r>
            <a:r>
              <a:rPr lang="en-US" sz="2000" dirty="0" smtClean="0"/>
              <a:t> / </a:t>
            </a:r>
            <a:r>
              <a:rPr lang="en-US" sz="2000" dirty="0" err="1" smtClean="0"/>
              <a:t>rurals</a:t>
            </a:r>
            <a:r>
              <a:rPr lang="en-US" sz="2000" dirty="0" smtClean="0"/>
              <a:t>.</a:t>
            </a:r>
          </a:p>
          <a:p>
            <a:pPr eaLnBrk="1" hangingPunct="1"/>
            <a:r>
              <a:rPr lang="en-US" sz="2000" dirty="0" smtClean="0"/>
              <a:t>The State Forest Department creates such protected areas. </a:t>
            </a:r>
          </a:p>
          <a:p>
            <a:pPr eaLnBrk="1" hangingPunct="1"/>
            <a:r>
              <a:rPr lang="en-US" sz="2000" dirty="0" smtClean="0"/>
              <a:t>The Chief Wildlife Warden monitors human activities such as livestock grazing, collection of forest produce and tourism, within the sanctuary’s precincts.</a:t>
            </a:r>
          </a:p>
          <a:p>
            <a:pPr eaLnBrk="1" hangingPunct="1"/>
            <a:endParaRPr lang="en-US" sz="2000" dirty="0" smtClean="0"/>
          </a:p>
        </p:txBody>
      </p:sp>
    </p:spTree>
    <p:extLst>
      <p:ext uri="{BB962C8B-B14F-4D97-AF65-F5344CB8AC3E}">
        <p14:creationId xmlns:p14="http://schemas.microsoft.com/office/powerpoint/2010/main" xmlns="" val="252525272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468313" y="0"/>
            <a:ext cx="8229600" cy="849313"/>
          </a:xfrm>
        </p:spPr>
        <p:txBody>
          <a:bodyPr/>
          <a:lstStyle/>
          <a:p>
            <a:pPr eaLnBrk="1" hangingPunct="1"/>
            <a:r>
              <a:rPr lang="en-GB" sz="2200" dirty="0" smtClean="0"/>
              <a:t>TIGER RESERVES</a:t>
            </a:r>
            <a:endParaRPr lang="en-US" sz="2200" dirty="0" smtClean="0"/>
          </a:p>
        </p:txBody>
      </p:sp>
      <p:sp>
        <p:nvSpPr>
          <p:cNvPr id="50179" name="Content Placeholder 2"/>
          <p:cNvSpPr>
            <a:spLocks noGrp="1"/>
          </p:cNvSpPr>
          <p:nvPr>
            <p:ph idx="1"/>
          </p:nvPr>
        </p:nvSpPr>
        <p:spPr/>
        <p:txBody>
          <a:bodyPr/>
          <a:lstStyle/>
          <a:p>
            <a:pPr eaLnBrk="1" hangingPunct="1"/>
            <a:r>
              <a:rPr lang="en-US" sz="2000" dirty="0" smtClean="0"/>
              <a:t>Biosphere reserves and National Parks are areas of terrestrial and coastal ecosystems promoting solutions to reconcile the conservation of biodiversity with its sustainable use. They are internationally and nationally recognized, nominated by national governments and remain under sovereign jurisdiction of the states where they are located. </a:t>
            </a:r>
          </a:p>
          <a:p>
            <a:pPr eaLnBrk="1" hangingPunct="1"/>
            <a:r>
              <a:rPr lang="en-GB" sz="2000" dirty="0" smtClean="0"/>
              <a:t>Some are also converted to Tiger Reserves after Project Tiger (1972)</a:t>
            </a:r>
          </a:p>
          <a:p>
            <a:pPr eaLnBrk="1" hangingPunct="1"/>
            <a:r>
              <a:rPr lang="en-US" sz="2000" dirty="0" smtClean="0"/>
              <a:t>Tiger reserves are operated by state forestry departments “to ensure maintenance of viable populations of the conservation dependent Bengal tigers in India. </a:t>
            </a:r>
          </a:p>
          <a:p>
            <a:pPr eaLnBrk="1" hangingPunct="1"/>
            <a:r>
              <a:rPr lang="en-US" sz="2000" dirty="0" smtClean="0"/>
              <a:t>The Tigers are maintained for their scientific, economic, aesthetic, cultural and ecological values and to preserve for all time areas of biological importance as a national heritage for the benefit, education and enjoyment of the people”.</a:t>
            </a:r>
          </a:p>
        </p:txBody>
      </p:sp>
    </p:spTree>
    <p:extLst>
      <p:ext uri="{BB962C8B-B14F-4D97-AF65-F5344CB8AC3E}">
        <p14:creationId xmlns:p14="http://schemas.microsoft.com/office/powerpoint/2010/main" xmlns="" val="165292536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457200" y="0"/>
            <a:ext cx="7620000" cy="762000"/>
          </a:xfrm>
        </p:spPr>
        <p:txBody>
          <a:bodyPr/>
          <a:lstStyle/>
          <a:p>
            <a:r>
              <a:rPr lang="en-US" dirty="0" smtClean="0"/>
              <a:t>Tiger Reserves: 40 NP’s are TR</a:t>
            </a:r>
          </a:p>
        </p:txBody>
      </p:sp>
      <p:sp>
        <p:nvSpPr>
          <p:cNvPr id="51203" name="Content Placeholder 2"/>
          <p:cNvSpPr>
            <a:spLocks noGrp="1"/>
          </p:cNvSpPr>
          <p:nvPr>
            <p:ph idx="1"/>
          </p:nvPr>
        </p:nvSpPr>
        <p:spPr/>
        <p:txBody>
          <a:bodyPr/>
          <a:lstStyle/>
          <a:p>
            <a:endParaRPr lang="en-US" smtClean="0"/>
          </a:p>
        </p:txBody>
      </p:sp>
      <p:pic>
        <p:nvPicPr>
          <p:cNvPr id="51204"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39750" y="1557338"/>
            <a:ext cx="7842250" cy="4608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038600" y="3886200"/>
            <a:ext cx="3044613" cy="220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20911266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468313" y="0"/>
            <a:ext cx="8229600" cy="533400"/>
          </a:xfrm>
        </p:spPr>
        <p:txBody>
          <a:bodyPr/>
          <a:lstStyle/>
          <a:p>
            <a:pPr eaLnBrk="1" hangingPunct="1"/>
            <a:r>
              <a:rPr lang="en-GB" sz="2400" b="1" u="sng" dirty="0" smtClean="0"/>
              <a:t>Important National parks , Sanctuaries</a:t>
            </a:r>
            <a:endParaRPr lang="en-US" sz="2400" b="1" u="sng" dirty="0" smtClean="0"/>
          </a:p>
        </p:txBody>
      </p:sp>
      <p:sp>
        <p:nvSpPr>
          <p:cNvPr id="52227" name="Content Placeholder 4"/>
          <p:cNvSpPr>
            <a:spLocks noGrp="1"/>
          </p:cNvSpPr>
          <p:nvPr>
            <p:ph sz="half" idx="2"/>
          </p:nvPr>
        </p:nvSpPr>
        <p:spPr>
          <a:xfrm>
            <a:off x="4114800" y="2743200"/>
            <a:ext cx="4419600" cy="4114800"/>
          </a:xfrm>
        </p:spPr>
        <p:txBody>
          <a:bodyPr>
            <a:normAutofit/>
          </a:bodyPr>
          <a:lstStyle/>
          <a:p>
            <a:pPr eaLnBrk="1" hangingPunct="1">
              <a:buFontTx/>
              <a:buNone/>
            </a:pPr>
            <a:r>
              <a:rPr lang="en-GB" sz="2200" b="1" dirty="0" smtClean="0">
                <a:latin typeface="Bookman Old Style" pitchFamily="18" charset="0"/>
              </a:rPr>
              <a:t>Sanctuaries (500):</a:t>
            </a:r>
          </a:p>
          <a:p>
            <a:pPr eaLnBrk="1" hangingPunct="1"/>
            <a:r>
              <a:rPr lang="en-GB" sz="2200" dirty="0" err="1" smtClean="0">
                <a:latin typeface="Bookman Old Style" pitchFamily="18" charset="0"/>
              </a:rPr>
              <a:t>Bharatpur</a:t>
            </a:r>
            <a:r>
              <a:rPr lang="en-GB" sz="2200" dirty="0" smtClean="0">
                <a:latin typeface="Bookman Old Style" pitchFamily="18" charset="0"/>
              </a:rPr>
              <a:t> Bird Sanctuary</a:t>
            </a:r>
          </a:p>
          <a:p>
            <a:pPr eaLnBrk="1" hangingPunct="1"/>
            <a:r>
              <a:rPr lang="en-GB" sz="2200" dirty="0" err="1" smtClean="0">
                <a:latin typeface="Bookman Old Style" pitchFamily="18" charset="0"/>
              </a:rPr>
              <a:t>Chail</a:t>
            </a:r>
            <a:r>
              <a:rPr lang="en-GB" sz="2200" dirty="0" smtClean="0">
                <a:latin typeface="Bookman Old Style" pitchFamily="18" charset="0"/>
              </a:rPr>
              <a:t> deer sanctuary</a:t>
            </a:r>
          </a:p>
          <a:p>
            <a:pPr eaLnBrk="1" hangingPunct="1"/>
            <a:r>
              <a:rPr lang="en-GB" sz="2200" dirty="0" err="1" smtClean="0">
                <a:latin typeface="Bookman Old Style" pitchFamily="18" charset="0"/>
              </a:rPr>
              <a:t>Sultanpur</a:t>
            </a:r>
            <a:r>
              <a:rPr lang="en-GB" sz="2200" dirty="0" smtClean="0">
                <a:latin typeface="Bookman Old Style" pitchFamily="18" charset="0"/>
              </a:rPr>
              <a:t> Bird Sanctuary</a:t>
            </a:r>
          </a:p>
          <a:p>
            <a:pPr eaLnBrk="1" hangingPunct="1"/>
            <a:r>
              <a:rPr lang="en-GB" sz="2200" dirty="0" smtClean="0">
                <a:latin typeface="Bookman Old Style" pitchFamily="18" charset="0"/>
              </a:rPr>
              <a:t>Wild Ass</a:t>
            </a:r>
          </a:p>
          <a:p>
            <a:pPr eaLnBrk="1" hangingPunct="1"/>
            <a:r>
              <a:rPr lang="en-GB" sz="2200" dirty="0" err="1" smtClean="0">
                <a:latin typeface="Bookman Old Style" pitchFamily="18" charset="0"/>
              </a:rPr>
              <a:t>Jaldapara</a:t>
            </a:r>
            <a:endParaRPr lang="en-GB" sz="2200" dirty="0" smtClean="0">
              <a:latin typeface="Bookman Old Style" pitchFamily="18" charset="0"/>
            </a:endParaRPr>
          </a:p>
          <a:p>
            <a:pPr eaLnBrk="1" hangingPunct="1"/>
            <a:r>
              <a:rPr lang="en-GB" sz="2200" dirty="0" err="1" smtClean="0">
                <a:latin typeface="Bookman Old Style" pitchFamily="18" charset="0"/>
              </a:rPr>
              <a:t>Nagzira</a:t>
            </a:r>
            <a:endParaRPr lang="en-GB" sz="2200" dirty="0" smtClean="0">
              <a:latin typeface="Bookman Old Style" pitchFamily="18" charset="0"/>
            </a:endParaRPr>
          </a:p>
          <a:p>
            <a:pPr eaLnBrk="1" hangingPunct="1"/>
            <a:r>
              <a:rPr lang="en-GB" sz="2200" dirty="0" err="1" smtClean="0">
                <a:latin typeface="Bookman Old Style" pitchFamily="18" charset="0"/>
              </a:rPr>
              <a:t>Radhanagari</a:t>
            </a:r>
            <a:endParaRPr lang="en-GB" sz="2200" dirty="0" smtClean="0">
              <a:latin typeface="Bookman Old Style" pitchFamily="18" charset="0"/>
            </a:endParaRPr>
          </a:p>
          <a:p>
            <a:pPr eaLnBrk="1" hangingPunct="1"/>
            <a:r>
              <a:rPr lang="en-GB" sz="2200" dirty="0" smtClean="0">
                <a:latin typeface="Bookman Old Style" pitchFamily="18" charset="0"/>
              </a:rPr>
              <a:t>Great Indian Bustard</a:t>
            </a:r>
            <a:endParaRPr lang="en-US" sz="2200" dirty="0" smtClean="0">
              <a:latin typeface="Bookman Old Style" pitchFamily="18" charset="0"/>
            </a:endParaRPr>
          </a:p>
          <a:p>
            <a:pPr eaLnBrk="1" hangingPunct="1"/>
            <a:r>
              <a:rPr lang="en-US" sz="2200" dirty="0" smtClean="0">
                <a:latin typeface="Bookman Old Style" pitchFamily="18" charset="0"/>
              </a:rPr>
              <a:t>Mt. Abu Wildlife Sanctuary</a:t>
            </a:r>
          </a:p>
        </p:txBody>
      </p:sp>
      <p:sp>
        <p:nvSpPr>
          <p:cNvPr id="52228" name="Content Placeholder 2"/>
          <p:cNvSpPr>
            <a:spLocks noGrp="1"/>
          </p:cNvSpPr>
          <p:nvPr>
            <p:ph sz="half" idx="1"/>
          </p:nvPr>
        </p:nvSpPr>
        <p:spPr>
          <a:xfrm>
            <a:off x="1" y="2743199"/>
            <a:ext cx="4191000" cy="4114801"/>
          </a:xfrm>
        </p:spPr>
        <p:txBody>
          <a:bodyPr>
            <a:normAutofit/>
          </a:bodyPr>
          <a:lstStyle/>
          <a:p>
            <a:pPr eaLnBrk="1" hangingPunct="1">
              <a:buFontTx/>
              <a:buNone/>
            </a:pPr>
            <a:r>
              <a:rPr lang="en-GB" sz="2200" b="1" dirty="0" smtClean="0">
                <a:latin typeface="Bookman Old Style" pitchFamily="18" charset="0"/>
              </a:rPr>
              <a:t>National Parks (100):</a:t>
            </a:r>
          </a:p>
          <a:p>
            <a:pPr eaLnBrk="1" hangingPunct="1">
              <a:buFont typeface="Wingdings" pitchFamily="2" charset="2"/>
              <a:buChar char="v"/>
            </a:pPr>
            <a:r>
              <a:rPr lang="en-GB" sz="2200" dirty="0" smtClean="0">
                <a:latin typeface="Bookman Old Style" pitchFamily="18" charset="0"/>
              </a:rPr>
              <a:t>Jim Corbett National park</a:t>
            </a:r>
          </a:p>
          <a:p>
            <a:pPr eaLnBrk="1" hangingPunct="1">
              <a:buFont typeface="Wingdings" pitchFamily="2" charset="2"/>
              <a:buChar char="v"/>
            </a:pPr>
            <a:r>
              <a:rPr lang="en-GB" sz="2200" dirty="0" err="1" smtClean="0">
                <a:latin typeface="Bookman Old Style" pitchFamily="18" charset="0"/>
              </a:rPr>
              <a:t>Kanha</a:t>
            </a:r>
            <a:endParaRPr lang="en-GB" sz="2200" dirty="0" smtClean="0">
              <a:latin typeface="Bookman Old Style" pitchFamily="18" charset="0"/>
            </a:endParaRPr>
          </a:p>
          <a:p>
            <a:pPr eaLnBrk="1" hangingPunct="1">
              <a:buFont typeface="Wingdings" pitchFamily="2" charset="2"/>
              <a:buChar char="v"/>
            </a:pPr>
            <a:r>
              <a:rPr lang="en-GB" sz="2200" dirty="0" err="1" smtClean="0">
                <a:latin typeface="Bookman Old Style" pitchFamily="18" charset="0"/>
              </a:rPr>
              <a:t>Ranthambore</a:t>
            </a:r>
            <a:endParaRPr lang="en-GB" sz="2200" dirty="0" smtClean="0">
              <a:latin typeface="Bookman Old Style" pitchFamily="18" charset="0"/>
            </a:endParaRPr>
          </a:p>
          <a:p>
            <a:pPr eaLnBrk="1" hangingPunct="1">
              <a:buFont typeface="Wingdings" pitchFamily="2" charset="2"/>
              <a:buChar char="v"/>
            </a:pPr>
            <a:r>
              <a:rPr lang="en-GB" sz="2200" dirty="0" err="1" smtClean="0">
                <a:latin typeface="Bookman Old Style" pitchFamily="18" charset="0"/>
              </a:rPr>
              <a:t>Bandhavgarh</a:t>
            </a:r>
            <a:endParaRPr lang="en-GB" sz="2200" dirty="0" smtClean="0">
              <a:latin typeface="Bookman Old Style" pitchFamily="18" charset="0"/>
            </a:endParaRPr>
          </a:p>
          <a:p>
            <a:pPr eaLnBrk="1" hangingPunct="1">
              <a:buFont typeface="Wingdings" pitchFamily="2" charset="2"/>
              <a:buChar char="v"/>
            </a:pPr>
            <a:r>
              <a:rPr lang="en-GB" sz="2200" dirty="0" err="1" smtClean="0">
                <a:latin typeface="Bookman Old Style" pitchFamily="18" charset="0"/>
              </a:rPr>
              <a:t>Periyar</a:t>
            </a:r>
            <a:endParaRPr lang="en-GB" sz="2200" dirty="0" smtClean="0">
              <a:latin typeface="Bookman Old Style" pitchFamily="18" charset="0"/>
            </a:endParaRPr>
          </a:p>
          <a:p>
            <a:pPr eaLnBrk="1" hangingPunct="1">
              <a:buFont typeface="Wingdings" pitchFamily="2" charset="2"/>
              <a:buChar char="v"/>
            </a:pPr>
            <a:r>
              <a:rPr lang="en-GB" sz="2200" dirty="0" err="1" smtClean="0">
                <a:latin typeface="Bookman Old Style" pitchFamily="18" charset="0"/>
              </a:rPr>
              <a:t>Rajaji</a:t>
            </a:r>
            <a:endParaRPr lang="en-GB" sz="2200" dirty="0" smtClean="0">
              <a:latin typeface="Bookman Old Style" pitchFamily="18" charset="0"/>
            </a:endParaRPr>
          </a:p>
          <a:p>
            <a:pPr eaLnBrk="1" hangingPunct="1">
              <a:buFont typeface="Wingdings" pitchFamily="2" charset="2"/>
              <a:buChar char="v"/>
            </a:pPr>
            <a:r>
              <a:rPr lang="en-GB" sz="2200" dirty="0" err="1" smtClean="0">
                <a:latin typeface="Bookman Old Style" pitchFamily="18" charset="0"/>
              </a:rPr>
              <a:t>Sariska</a:t>
            </a:r>
            <a:endParaRPr lang="en-GB" sz="2200" dirty="0" smtClean="0">
              <a:latin typeface="Bookman Old Style" pitchFamily="18" charset="0"/>
            </a:endParaRPr>
          </a:p>
          <a:p>
            <a:pPr eaLnBrk="1" hangingPunct="1">
              <a:buFont typeface="Wingdings" pitchFamily="2" charset="2"/>
              <a:buChar char="v"/>
            </a:pPr>
            <a:r>
              <a:rPr lang="en-GB" sz="2200" dirty="0" err="1" smtClean="0">
                <a:latin typeface="Bookman Old Style" pitchFamily="18" charset="0"/>
              </a:rPr>
              <a:t>Gir</a:t>
            </a:r>
            <a:endParaRPr lang="en-GB" sz="2200" dirty="0" smtClean="0">
              <a:latin typeface="Bookman Old Style" pitchFamily="18" charset="0"/>
            </a:endParaRPr>
          </a:p>
          <a:p>
            <a:pPr eaLnBrk="1" hangingPunct="1">
              <a:buFont typeface="Wingdings" pitchFamily="2" charset="2"/>
              <a:buChar char="v"/>
            </a:pPr>
            <a:r>
              <a:rPr lang="en-GB" sz="2200" dirty="0" err="1" smtClean="0">
                <a:latin typeface="Bookman Old Style" pitchFamily="18" charset="0"/>
              </a:rPr>
              <a:t>Kaziranga</a:t>
            </a:r>
            <a:endParaRPr lang="en-US" sz="2200" dirty="0" smtClean="0">
              <a:latin typeface="Bookman Old Style" pitchFamily="18" charset="0"/>
            </a:endParaRPr>
          </a:p>
        </p:txBody>
      </p:sp>
      <p:sp>
        <p:nvSpPr>
          <p:cNvPr id="5" name="TextBox 4"/>
          <p:cNvSpPr txBox="1"/>
          <p:nvPr/>
        </p:nvSpPr>
        <p:spPr>
          <a:xfrm>
            <a:off x="457200" y="457200"/>
            <a:ext cx="7239000" cy="2492990"/>
          </a:xfrm>
          <a:prstGeom prst="rect">
            <a:avLst/>
          </a:prstGeom>
          <a:noFill/>
        </p:spPr>
        <p:txBody>
          <a:bodyPr wrap="square" rtlCol="0">
            <a:spAutoFit/>
          </a:bodyPr>
          <a:lstStyle/>
          <a:p>
            <a:r>
              <a:rPr lang="en-US" sz="2800" b="1" dirty="0" smtClean="0"/>
              <a:t>Biosphere Reserves (18):</a:t>
            </a:r>
          </a:p>
          <a:p>
            <a:pPr>
              <a:buFont typeface="Wingdings" pitchFamily="2" charset="2"/>
              <a:buChar char="Ø"/>
            </a:pPr>
            <a:r>
              <a:rPr lang="en-US" sz="2200" dirty="0" err="1" smtClean="0">
                <a:latin typeface="Bookman Old Style" pitchFamily="18" charset="0"/>
              </a:rPr>
              <a:t>Nilgiri</a:t>
            </a:r>
            <a:r>
              <a:rPr lang="en-US" sz="2200" dirty="0" smtClean="0">
                <a:latin typeface="Bookman Old Style" pitchFamily="18" charset="0"/>
              </a:rPr>
              <a:t> Biosphere Reserve</a:t>
            </a:r>
          </a:p>
          <a:p>
            <a:pPr>
              <a:buFont typeface="Wingdings" pitchFamily="2" charset="2"/>
              <a:buChar char="Ø"/>
            </a:pPr>
            <a:r>
              <a:rPr lang="en-US" sz="2200" dirty="0" smtClean="0">
                <a:latin typeface="Bookman Old Style" pitchFamily="18" charset="0"/>
              </a:rPr>
              <a:t>Nanda Devi Reserve</a:t>
            </a:r>
          </a:p>
          <a:p>
            <a:pPr>
              <a:buFont typeface="Wingdings" pitchFamily="2" charset="2"/>
              <a:buChar char="Ø"/>
            </a:pPr>
            <a:r>
              <a:rPr lang="en-US" sz="2200" dirty="0" err="1" smtClean="0">
                <a:latin typeface="Bookman Old Style" pitchFamily="18" charset="0"/>
              </a:rPr>
              <a:t>Sunderbans</a:t>
            </a:r>
            <a:endParaRPr lang="en-US" sz="2200" dirty="0" smtClean="0">
              <a:latin typeface="Bookman Old Style" pitchFamily="18" charset="0"/>
            </a:endParaRPr>
          </a:p>
          <a:p>
            <a:pPr>
              <a:buFont typeface="Wingdings" pitchFamily="2" charset="2"/>
              <a:buChar char="Ø"/>
            </a:pPr>
            <a:r>
              <a:rPr lang="en-US" sz="2200" dirty="0" err="1" smtClean="0">
                <a:latin typeface="Bookman Old Style" pitchFamily="18" charset="0"/>
              </a:rPr>
              <a:t>Kanchenzonga</a:t>
            </a:r>
            <a:endParaRPr lang="en-US" sz="2200" dirty="0" smtClean="0">
              <a:latin typeface="Bookman Old Style" pitchFamily="18" charset="0"/>
            </a:endParaRPr>
          </a:p>
          <a:p>
            <a:pPr>
              <a:buFont typeface="Wingdings" pitchFamily="2" charset="2"/>
              <a:buChar char="Ø"/>
            </a:pPr>
            <a:r>
              <a:rPr lang="en-US" sz="2200" dirty="0" smtClean="0">
                <a:latin typeface="Bookman Old Style" pitchFamily="18" charset="0"/>
              </a:rPr>
              <a:t>Great Nicobar</a:t>
            </a:r>
          </a:p>
          <a:p>
            <a:pPr>
              <a:buFont typeface="Wingdings" pitchFamily="2" charset="2"/>
              <a:buChar char="Ø"/>
            </a:pPr>
            <a:endParaRPr lang="en-US" dirty="0"/>
          </a:p>
        </p:txBody>
      </p:sp>
    </p:spTree>
    <p:extLst>
      <p:ext uri="{BB962C8B-B14F-4D97-AF65-F5344CB8AC3E}">
        <p14:creationId xmlns:p14="http://schemas.microsoft.com/office/powerpoint/2010/main" xmlns="" val="138449909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4"/>
          <p:cNvSpPr>
            <a:spLocks noGrp="1"/>
          </p:cNvSpPr>
          <p:nvPr>
            <p:ph type="title"/>
          </p:nvPr>
        </p:nvSpPr>
        <p:spPr/>
        <p:txBody>
          <a:bodyPr/>
          <a:lstStyle/>
          <a:p>
            <a:pPr eaLnBrk="1" hangingPunct="1"/>
            <a:endParaRPr lang="en-US" smtClean="0"/>
          </a:p>
        </p:txBody>
      </p:sp>
      <p:pic>
        <p:nvPicPr>
          <p:cNvPr id="53251" name="Content Placeholder 6" descr="nationalparks.jpg"/>
          <p:cNvPicPr>
            <a:picLocks noGrp="1" noChangeAspect="1"/>
          </p:cNvPicPr>
          <p:nvPr>
            <p:ph idx="1"/>
          </p:nvPr>
        </p:nvPicPr>
        <p:blipFill>
          <a:blip r:embed="rId2">
            <a:extLst>
              <a:ext uri="{28A0092B-C50C-407E-A947-70E740481C1C}">
                <a14:useLocalDpi xmlns:a14="http://schemas.microsoft.com/office/drawing/2010/main" xmlns="" val="0"/>
              </a:ext>
            </a:extLst>
          </a:blip>
          <a:srcRect/>
          <a:stretch>
            <a:fillRect/>
          </a:stretch>
        </p:blipFill>
        <p:spPr>
          <a:xfrm>
            <a:off x="755650" y="0"/>
            <a:ext cx="7470775" cy="6858000"/>
          </a:xfrm>
        </p:spPr>
      </p:pic>
    </p:spTree>
    <p:extLst>
      <p:ext uri="{BB962C8B-B14F-4D97-AF65-F5344CB8AC3E}">
        <p14:creationId xmlns:p14="http://schemas.microsoft.com/office/powerpoint/2010/main" xmlns="" val="115354665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5" name="Content Placeholder 3" descr="1.-Sanctuaries-Map-of-India-showing-sanctuaries-and-national-parks2.gif"/>
          <p:cNvPicPr>
            <a:picLocks noGrp="1" noChangeAspect="1"/>
          </p:cNvPicPr>
          <p:nvPr>
            <p:ph idx="1"/>
          </p:nvPr>
        </p:nvPicPr>
        <p:blipFill>
          <a:blip r:embed="rId2">
            <a:extLst>
              <a:ext uri="{28A0092B-C50C-407E-A947-70E740481C1C}">
                <a14:useLocalDpi xmlns:a14="http://schemas.microsoft.com/office/drawing/2010/main" xmlns="" val="0"/>
              </a:ext>
            </a:extLst>
          </a:blip>
          <a:srcRect/>
          <a:stretch>
            <a:fillRect/>
          </a:stretch>
        </p:blipFill>
        <p:spPr>
          <a:xfrm>
            <a:off x="1187450" y="0"/>
            <a:ext cx="7200900" cy="6858000"/>
          </a:xfrm>
        </p:spPr>
      </p:pic>
    </p:spTree>
    <p:extLst>
      <p:ext uri="{BB962C8B-B14F-4D97-AF65-F5344CB8AC3E}">
        <p14:creationId xmlns:p14="http://schemas.microsoft.com/office/powerpoint/2010/main" xmlns="" val="382485889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9" name="Content Placeholder 3" descr="115-Tiger-Reserves-in-India.jpg"/>
          <p:cNvPicPr>
            <a:picLocks noGrp="1" noChangeAspect="1"/>
          </p:cNvPicPr>
          <p:nvPr>
            <p:ph idx="1"/>
          </p:nvPr>
        </p:nvPicPr>
        <p:blipFill>
          <a:blip r:embed="rId2">
            <a:extLst>
              <a:ext uri="{28A0092B-C50C-407E-A947-70E740481C1C}">
                <a14:useLocalDpi xmlns:a14="http://schemas.microsoft.com/office/drawing/2010/main" xmlns="" val="0"/>
              </a:ext>
            </a:extLst>
          </a:blip>
          <a:srcRect/>
          <a:stretch>
            <a:fillRect/>
          </a:stretch>
        </p:blipFill>
        <p:spPr>
          <a:xfrm>
            <a:off x="1193800" y="260350"/>
            <a:ext cx="6186488" cy="6597650"/>
          </a:xfrm>
        </p:spPr>
      </p:pic>
    </p:spTree>
    <p:extLst>
      <p:ext uri="{BB962C8B-B14F-4D97-AF65-F5344CB8AC3E}">
        <p14:creationId xmlns:p14="http://schemas.microsoft.com/office/powerpoint/2010/main" xmlns="" val="110632559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a:xfrm>
            <a:off x="0" y="0"/>
            <a:ext cx="5486399" cy="1066800"/>
          </a:xfrm>
        </p:spPr>
        <p:txBody>
          <a:bodyPr/>
          <a:lstStyle/>
          <a:p>
            <a:pPr eaLnBrk="1" hangingPunct="1"/>
            <a:r>
              <a:rPr lang="en-US" sz="3400" dirty="0" smtClean="0"/>
              <a:t>Practiced Conservation Measures</a:t>
            </a:r>
          </a:p>
        </p:txBody>
      </p:sp>
      <p:sp>
        <p:nvSpPr>
          <p:cNvPr id="56323" name="Content Placeholder 2"/>
          <p:cNvSpPr>
            <a:spLocks noGrp="1"/>
          </p:cNvSpPr>
          <p:nvPr>
            <p:ph idx="1"/>
          </p:nvPr>
        </p:nvSpPr>
        <p:spPr>
          <a:xfrm>
            <a:off x="1" y="990601"/>
            <a:ext cx="8382000" cy="5380038"/>
          </a:xfrm>
        </p:spPr>
        <p:txBody>
          <a:bodyPr/>
          <a:lstStyle/>
          <a:p>
            <a:pPr eaLnBrk="1" hangingPunct="1"/>
            <a:r>
              <a:rPr lang="en-US" b="1" dirty="0" err="1" smtClean="0"/>
              <a:t>Gir</a:t>
            </a:r>
            <a:r>
              <a:rPr lang="en-US" b="1" dirty="0" smtClean="0"/>
              <a:t> Sanctuary Project</a:t>
            </a:r>
          </a:p>
          <a:p>
            <a:pPr eaLnBrk="1" hangingPunct="1"/>
            <a:r>
              <a:rPr lang="en-US" b="1" dirty="0" smtClean="0"/>
              <a:t>Project Tiger</a:t>
            </a:r>
          </a:p>
          <a:p>
            <a:pPr eaLnBrk="1" hangingPunct="1"/>
            <a:r>
              <a:rPr lang="en-US" b="1" dirty="0" smtClean="0"/>
              <a:t>Himalayan Musk Deer Project</a:t>
            </a:r>
          </a:p>
          <a:p>
            <a:pPr eaLnBrk="1" hangingPunct="1"/>
            <a:r>
              <a:rPr lang="en-US" b="1" dirty="0" smtClean="0"/>
              <a:t>Project Hangul</a:t>
            </a:r>
          </a:p>
          <a:p>
            <a:pPr eaLnBrk="1" hangingPunct="1"/>
            <a:r>
              <a:rPr lang="en-US" b="1" dirty="0" smtClean="0"/>
              <a:t>Crocodile Breeding Project</a:t>
            </a:r>
          </a:p>
          <a:p>
            <a:pPr eaLnBrk="1" hangingPunct="1"/>
            <a:r>
              <a:rPr lang="en-US" b="1" dirty="0" smtClean="0"/>
              <a:t>Vulture Breeding Project</a:t>
            </a:r>
          </a:p>
          <a:p>
            <a:pPr eaLnBrk="1" hangingPunct="1">
              <a:buNone/>
            </a:pPr>
            <a:endParaRPr lang="en-US" b="1" dirty="0" smtClean="0"/>
          </a:p>
          <a:p>
            <a:pPr eaLnBrk="1" hangingPunct="1"/>
            <a:endParaRPr lang="en-US" dirty="0" smtClean="0"/>
          </a:p>
        </p:txBody>
      </p:sp>
      <p:pic>
        <p:nvPicPr>
          <p:cNvPr id="4" name="Picture 7" descr="C:\Users\real\Desktop\baj-1-28-1491147304-193302-khaskhabar.jpg"/>
          <p:cNvPicPr>
            <a:picLocks noChangeAspect="1" noChangeArrowheads="1"/>
          </p:cNvPicPr>
          <p:nvPr/>
        </p:nvPicPr>
        <p:blipFill>
          <a:blip r:embed="rId2"/>
          <a:srcRect/>
          <a:stretch>
            <a:fillRect/>
          </a:stretch>
        </p:blipFill>
        <p:spPr bwMode="auto">
          <a:xfrm>
            <a:off x="0" y="4114800"/>
            <a:ext cx="4114800" cy="2743200"/>
          </a:xfrm>
          <a:prstGeom prst="rect">
            <a:avLst/>
          </a:prstGeom>
          <a:noFill/>
          <a:ln w="9525">
            <a:noFill/>
            <a:miter lim="800000"/>
            <a:headEnd/>
            <a:tailEnd/>
          </a:ln>
        </p:spPr>
      </p:pic>
      <p:pic>
        <p:nvPicPr>
          <p:cNvPr id="5" name="Picture 2"/>
          <p:cNvPicPr>
            <a:picLocks noChangeAspect="1" noChangeArrowheads="1"/>
          </p:cNvPicPr>
          <p:nvPr/>
        </p:nvPicPr>
        <p:blipFill>
          <a:blip r:embed="rId3"/>
          <a:srcRect/>
          <a:stretch>
            <a:fillRect/>
          </a:stretch>
        </p:blipFill>
        <p:spPr bwMode="auto">
          <a:xfrm>
            <a:off x="4038600" y="4764109"/>
            <a:ext cx="4191000" cy="2093891"/>
          </a:xfrm>
          <a:prstGeom prst="rect">
            <a:avLst/>
          </a:prstGeom>
          <a:noFill/>
          <a:ln w="9525">
            <a:noFill/>
            <a:miter lim="800000"/>
            <a:headEnd/>
            <a:tailEnd/>
          </a:ln>
        </p:spPr>
      </p:pic>
      <p:pic>
        <p:nvPicPr>
          <p:cNvPr id="6" name="Picture 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486400" y="0"/>
            <a:ext cx="3044613" cy="220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2"/>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3886200" y="2286000"/>
            <a:ext cx="4657265" cy="2736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2105718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620000" cy="639762"/>
          </a:xfrm>
        </p:spPr>
        <p:txBody>
          <a:bodyPr/>
          <a:lstStyle/>
          <a:p>
            <a:r>
              <a:rPr lang="en-IN" dirty="0" smtClean="0"/>
              <a:t>Productive Use Values</a:t>
            </a:r>
            <a:endParaRPr lang="en-IN" dirty="0"/>
          </a:p>
        </p:txBody>
      </p:sp>
      <p:sp>
        <p:nvSpPr>
          <p:cNvPr id="3" name="Content Placeholder 2"/>
          <p:cNvSpPr>
            <a:spLocks noGrp="1"/>
          </p:cNvSpPr>
          <p:nvPr>
            <p:ph idx="1"/>
          </p:nvPr>
        </p:nvSpPr>
        <p:spPr>
          <a:xfrm>
            <a:off x="457200" y="762000"/>
            <a:ext cx="7620000" cy="5867400"/>
          </a:xfrm>
        </p:spPr>
        <p:txBody>
          <a:bodyPr>
            <a:normAutofit/>
          </a:bodyPr>
          <a:lstStyle/>
          <a:p>
            <a:r>
              <a:rPr lang="en-IN" sz="2000" dirty="0" smtClean="0"/>
              <a:t>These are commercially usable values where the product is </a:t>
            </a:r>
            <a:r>
              <a:rPr lang="en-IN" sz="2000" dirty="0" smtClean="0"/>
              <a:t>processed, marketed </a:t>
            </a:r>
            <a:r>
              <a:rPr lang="en-IN" sz="2000" dirty="0" smtClean="0"/>
              <a:t>&amp; </a:t>
            </a:r>
            <a:r>
              <a:rPr lang="en-IN" sz="2000" dirty="0" smtClean="0"/>
              <a:t>sold.</a:t>
            </a:r>
            <a:endParaRPr lang="en-IN" sz="2000" dirty="0" smtClean="0"/>
          </a:p>
          <a:p>
            <a:r>
              <a:rPr lang="en-IN" sz="2000" dirty="0" smtClean="0"/>
              <a:t>Musk Deer- production of Musk , Silk Worm- Silk, wool from sheep, lac from insects.</a:t>
            </a:r>
          </a:p>
          <a:p>
            <a:r>
              <a:rPr lang="en-IN" sz="2000" dirty="0" smtClean="0"/>
              <a:t> Many industries are dependent on these products, e.g. pulp &amp; paper industry, silk industry, ivory work, pearl industry, leather industry.</a:t>
            </a:r>
          </a:p>
          <a:p>
            <a:r>
              <a:rPr lang="en-IN" sz="2000" dirty="0" smtClean="0"/>
              <a:t>Problems--- trading of products from endangered species. </a:t>
            </a:r>
          </a:p>
          <a:p>
            <a:r>
              <a:rPr lang="en-IN" sz="2000" dirty="0" err="1" smtClean="0"/>
              <a:t>E.g</a:t>
            </a:r>
            <a:r>
              <a:rPr lang="en-IN" sz="2000" dirty="0" smtClean="0"/>
              <a:t> smuggling of fur, horns, tusk, Snake Skin, cat skins. </a:t>
            </a:r>
          </a:p>
          <a:p>
            <a:r>
              <a:rPr lang="en-IN" sz="2000" dirty="0" smtClean="0"/>
              <a:t>Rich biodiversity are exploited. </a:t>
            </a:r>
          </a:p>
          <a:p>
            <a:pPr marL="114300" indent="0">
              <a:buNone/>
            </a:pPr>
            <a:r>
              <a:rPr lang="en-IN" sz="4600" spc="-100" dirty="0" smtClean="0">
                <a:solidFill>
                  <a:schemeClr val="tx2"/>
                </a:solidFill>
                <a:latin typeface="+mj-lt"/>
                <a:ea typeface="+mj-ea"/>
                <a:cs typeface="+mj-cs"/>
              </a:rPr>
              <a:t>Social / Religious </a:t>
            </a:r>
            <a:r>
              <a:rPr lang="en-IN" sz="4600" spc="-100" dirty="0" smtClean="0">
                <a:solidFill>
                  <a:schemeClr val="tx2"/>
                </a:solidFill>
                <a:latin typeface="+mj-lt"/>
                <a:ea typeface="+mj-ea"/>
                <a:cs typeface="+mj-cs"/>
              </a:rPr>
              <a:t>Values</a:t>
            </a:r>
          </a:p>
          <a:p>
            <a:pPr marL="114300" indent="0">
              <a:buNone/>
            </a:pPr>
            <a:r>
              <a:rPr lang="en-IN" sz="2000" spc="-100" dirty="0" smtClean="0">
                <a:solidFill>
                  <a:schemeClr val="tx2"/>
                </a:solidFill>
                <a:latin typeface="+mj-lt"/>
                <a:ea typeface="+mj-ea"/>
                <a:cs typeface="+mj-cs"/>
              </a:rPr>
              <a:t>Values associated with social life, rituals &amp; customs, religion and </a:t>
            </a:r>
            <a:r>
              <a:rPr lang="en-IN" sz="2000" spc="-100" dirty="0" err="1" smtClean="0">
                <a:solidFill>
                  <a:schemeClr val="tx2"/>
                </a:solidFill>
                <a:latin typeface="+mj-lt"/>
                <a:ea typeface="+mj-ea"/>
                <a:cs typeface="+mj-cs"/>
              </a:rPr>
              <a:t>pyscho</a:t>
            </a:r>
            <a:r>
              <a:rPr lang="en-IN" sz="2000" spc="-100" dirty="0" smtClean="0">
                <a:solidFill>
                  <a:schemeClr val="tx2"/>
                </a:solidFill>
                <a:latin typeface="+mj-lt"/>
                <a:ea typeface="+mj-ea"/>
                <a:cs typeface="+mj-cs"/>
              </a:rPr>
              <a:t>-spiritual aspects of the people.</a:t>
            </a:r>
          </a:p>
          <a:p>
            <a:pPr marL="114300" indent="0">
              <a:buNone/>
            </a:pPr>
            <a:r>
              <a:rPr lang="en-IN" sz="2000" spc="-100" dirty="0" smtClean="0">
                <a:solidFill>
                  <a:schemeClr val="tx2"/>
                </a:solidFill>
                <a:latin typeface="+mj-lt"/>
                <a:ea typeface="+mj-ea"/>
                <a:cs typeface="+mj-cs"/>
              </a:rPr>
              <a:t>Many plants  are considered holy &amp; sacred. </a:t>
            </a:r>
            <a:r>
              <a:rPr lang="en-IN" sz="2000" spc="-100" dirty="0" err="1" smtClean="0">
                <a:solidFill>
                  <a:schemeClr val="tx2"/>
                </a:solidFill>
                <a:latin typeface="+mj-lt"/>
                <a:ea typeface="+mj-ea"/>
                <a:cs typeface="+mj-cs"/>
              </a:rPr>
              <a:t>Eg</a:t>
            </a:r>
            <a:r>
              <a:rPr lang="en-IN" sz="2000" spc="-100" dirty="0" smtClean="0">
                <a:solidFill>
                  <a:schemeClr val="tx2"/>
                </a:solidFill>
                <a:latin typeface="+mj-lt"/>
                <a:ea typeface="+mj-ea"/>
                <a:cs typeface="+mj-cs"/>
              </a:rPr>
              <a:t>. </a:t>
            </a:r>
            <a:r>
              <a:rPr lang="en-IN" sz="2000" spc="-100" dirty="0" err="1" smtClean="0">
                <a:solidFill>
                  <a:schemeClr val="tx2"/>
                </a:solidFill>
                <a:latin typeface="+mj-lt"/>
                <a:ea typeface="+mj-ea"/>
                <a:cs typeface="+mj-cs"/>
              </a:rPr>
              <a:t>Tulsi</a:t>
            </a:r>
            <a:r>
              <a:rPr lang="en-IN" sz="2000" spc="-100" dirty="0" smtClean="0">
                <a:solidFill>
                  <a:schemeClr val="tx2"/>
                </a:solidFill>
                <a:latin typeface="+mj-lt"/>
                <a:ea typeface="+mj-ea"/>
                <a:cs typeface="+mj-cs"/>
              </a:rPr>
              <a:t>, Mango, </a:t>
            </a:r>
            <a:r>
              <a:rPr lang="en-IN" sz="2000" spc="-100" dirty="0" err="1" smtClean="0">
                <a:solidFill>
                  <a:schemeClr val="tx2"/>
                </a:solidFill>
                <a:latin typeface="+mj-lt"/>
                <a:ea typeface="+mj-ea"/>
                <a:cs typeface="+mj-cs"/>
              </a:rPr>
              <a:t>Peepal</a:t>
            </a:r>
            <a:r>
              <a:rPr lang="en-IN" sz="2000" spc="-100" dirty="0" smtClean="0">
                <a:solidFill>
                  <a:schemeClr val="tx2"/>
                </a:solidFill>
                <a:latin typeface="+mj-lt"/>
                <a:ea typeface="+mj-ea"/>
                <a:cs typeface="+mj-cs"/>
              </a:rPr>
              <a:t>, </a:t>
            </a:r>
            <a:r>
              <a:rPr lang="en-IN" sz="2000" spc="-100" dirty="0" err="1" smtClean="0">
                <a:solidFill>
                  <a:schemeClr val="tx2"/>
                </a:solidFill>
                <a:latin typeface="+mj-lt"/>
                <a:ea typeface="+mj-ea"/>
                <a:cs typeface="+mj-cs"/>
              </a:rPr>
              <a:t>Khejri</a:t>
            </a:r>
            <a:r>
              <a:rPr lang="en-IN" sz="2000" spc="-100" dirty="0" smtClean="0">
                <a:solidFill>
                  <a:schemeClr val="tx2"/>
                </a:solidFill>
                <a:latin typeface="+mj-lt"/>
                <a:ea typeface="+mj-ea"/>
                <a:cs typeface="+mj-cs"/>
              </a:rPr>
              <a:t> etc.</a:t>
            </a:r>
          </a:p>
          <a:p>
            <a:pPr marL="114300" indent="0">
              <a:buNone/>
            </a:pPr>
            <a:r>
              <a:rPr lang="en-IN" sz="2000" spc="-100" dirty="0" smtClean="0">
                <a:solidFill>
                  <a:schemeClr val="tx2"/>
                </a:solidFill>
                <a:latin typeface="+mj-lt"/>
                <a:ea typeface="+mj-ea"/>
                <a:cs typeface="+mj-cs"/>
              </a:rPr>
              <a:t>Social life, songs,  dances, customs are woven with surrounding wildlife</a:t>
            </a:r>
          </a:p>
          <a:p>
            <a:pPr marL="114300" indent="0">
              <a:buNone/>
            </a:pPr>
            <a:r>
              <a:rPr lang="en-IN" sz="2000" spc="-100" dirty="0" smtClean="0">
                <a:solidFill>
                  <a:schemeClr val="tx2"/>
                </a:solidFill>
                <a:latin typeface="+mj-lt"/>
                <a:ea typeface="+mj-ea"/>
                <a:cs typeface="+mj-cs"/>
              </a:rPr>
              <a:t>Cow,  snake,  goat, bull, deer and many birds have special value in biodiversity</a:t>
            </a:r>
          </a:p>
          <a:p>
            <a:pPr marL="114300" indent="0">
              <a:buNone/>
            </a:pPr>
            <a:endParaRPr lang="en-IN" sz="4600" spc="-100" dirty="0" smtClean="0">
              <a:solidFill>
                <a:schemeClr val="tx2"/>
              </a:solidFill>
              <a:latin typeface="+mj-lt"/>
              <a:ea typeface="+mj-ea"/>
              <a:cs typeface="+mj-cs"/>
            </a:endParaRPr>
          </a:p>
          <a:p>
            <a:pPr marL="114300" indent="0">
              <a:buNone/>
            </a:pPr>
            <a:endParaRPr lang="en-IN" sz="4400" spc="-100" dirty="0">
              <a:solidFill>
                <a:schemeClr val="tx2"/>
              </a:solidFill>
              <a:latin typeface="+mj-lt"/>
              <a:ea typeface="+mj-ea"/>
              <a:cs typeface="+mj-cs"/>
            </a:endParaRPr>
          </a:p>
          <a:p>
            <a:pPr marL="114300" indent="0">
              <a:buNone/>
            </a:pPr>
            <a:endParaRPr lang="en-IN" sz="3200" dirty="0"/>
          </a:p>
        </p:txBody>
      </p:sp>
    </p:spTree>
    <p:extLst>
      <p:ext uri="{BB962C8B-B14F-4D97-AF65-F5344CB8AC3E}">
        <p14:creationId xmlns:p14="http://schemas.microsoft.com/office/powerpoint/2010/main" xmlns="" val="270500362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a:xfrm>
            <a:off x="468313" y="0"/>
            <a:ext cx="8012112" cy="692150"/>
          </a:xfrm>
        </p:spPr>
        <p:txBody>
          <a:bodyPr/>
          <a:lstStyle/>
          <a:p>
            <a:pPr eaLnBrk="1" hangingPunct="1"/>
            <a:r>
              <a:rPr lang="en-GB" sz="2800" dirty="0" smtClean="0"/>
              <a:t>Ex situ conservation</a:t>
            </a:r>
            <a:endParaRPr lang="en-US" sz="2800" dirty="0" smtClean="0"/>
          </a:p>
        </p:txBody>
      </p:sp>
      <p:sp>
        <p:nvSpPr>
          <p:cNvPr id="59395" name="Content Placeholder 2"/>
          <p:cNvSpPr>
            <a:spLocks noGrp="1"/>
          </p:cNvSpPr>
          <p:nvPr>
            <p:ph idx="1"/>
          </p:nvPr>
        </p:nvSpPr>
        <p:spPr/>
        <p:txBody>
          <a:bodyPr/>
          <a:lstStyle/>
          <a:p>
            <a:pPr>
              <a:lnSpc>
                <a:spcPct val="150000"/>
              </a:lnSpc>
            </a:pPr>
            <a:r>
              <a:rPr lang="en-GB" dirty="0" smtClean="0"/>
              <a:t>Zoological Parks (196 zoos across country).</a:t>
            </a:r>
          </a:p>
          <a:p>
            <a:pPr eaLnBrk="1" hangingPunct="1">
              <a:lnSpc>
                <a:spcPct val="150000"/>
              </a:lnSpc>
            </a:pPr>
            <a:r>
              <a:rPr lang="en-GB" dirty="0" smtClean="0"/>
              <a:t> Botanical Gardens (34 botanical gardens).</a:t>
            </a:r>
          </a:p>
          <a:p>
            <a:pPr eaLnBrk="1" hangingPunct="1">
              <a:lnSpc>
                <a:spcPct val="150000"/>
              </a:lnSpc>
            </a:pPr>
            <a:r>
              <a:rPr lang="en-GB" dirty="0" smtClean="0"/>
              <a:t>Tissue Culture Centres.</a:t>
            </a:r>
          </a:p>
          <a:p>
            <a:pPr eaLnBrk="1" hangingPunct="1">
              <a:lnSpc>
                <a:spcPct val="150000"/>
              </a:lnSpc>
            </a:pPr>
            <a:r>
              <a:rPr lang="en-GB" dirty="0" smtClean="0"/>
              <a:t>Gene bank/ Genetic repository.</a:t>
            </a:r>
          </a:p>
          <a:p>
            <a:pPr eaLnBrk="1" hangingPunct="1">
              <a:lnSpc>
                <a:spcPct val="150000"/>
              </a:lnSpc>
            </a:pPr>
            <a:r>
              <a:rPr lang="en-GB" dirty="0" err="1" smtClean="0"/>
              <a:t>Incaptive</a:t>
            </a:r>
            <a:r>
              <a:rPr lang="en-GB" dirty="0" smtClean="0"/>
              <a:t> Breeding Centres.</a:t>
            </a:r>
          </a:p>
          <a:p>
            <a:pPr eaLnBrk="1" hangingPunct="1">
              <a:lnSpc>
                <a:spcPct val="150000"/>
              </a:lnSpc>
            </a:pPr>
            <a:r>
              <a:rPr lang="en-GB" dirty="0" smtClean="0"/>
              <a:t>Seed Banks / Semen Banks.</a:t>
            </a:r>
          </a:p>
          <a:p>
            <a:pPr eaLnBrk="1" hangingPunct="1">
              <a:lnSpc>
                <a:spcPct val="150000"/>
              </a:lnSpc>
            </a:pPr>
            <a:r>
              <a:rPr lang="en-GB" dirty="0" smtClean="0"/>
              <a:t>Artificial Insemination / Clone Labs.</a:t>
            </a:r>
          </a:p>
          <a:p>
            <a:pPr eaLnBrk="1" hangingPunct="1"/>
            <a:endParaRPr lang="en-GB" dirty="0" smtClean="0"/>
          </a:p>
          <a:p>
            <a:pPr eaLnBrk="1" hangingPunct="1">
              <a:buNone/>
            </a:pPr>
            <a:endParaRPr lang="en-GB" dirty="0" smtClean="0"/>
          </a:p>
          <a:p>
            <a:pPr eaLnBrk="1" hangingPunct="1"/>
            <a:endParaRPr lang="en-US" dirty="0" smtClean="0"/>
          </a:p>
        </p:txBody>
      </p:sp>
    </p:spTree>
    <p:extLst>
      <p:ext uri="{BB962C8B-B14F-4D97-AF65-F5344CB8AC3E}">
        <p14:creationId xmlns:p14="http://schemas.microsoft.com/office/powerpoint/2010/main" xmlns="" val="168209298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539750" y="0"/>
            <a:ext cx="8229600" cy="908050"/>
          </a:xfrm>
        </p:spPr>
        <p:txBody>
          <a:bodyPr/>
          <a:lstStyle/>
          <a:p>
            <a:pPr eaLnBrk="1" hangingPunct="1"/>
            <a:r>
              <a:rPr lang="en-US" sz="2400" b="1" u="sng" dirty="0" smtClean="0"/>
              <a:t>Legislation and Organizations</a:t>
            </a:r>
          </a:p>
        </p:txBody>
      </p:sp>
      <p:sp>
        <p:nvSpPr>
          <p:cNvPr id="58371" name="Content Placeholder 2"/>
          <p:cNvSpPr>
            <a:spLocks noGrp="1"/>
          </p:cNvSpPr>
          <p:nvPr>
            <p:ph idx="1"/>
          </p:nvPr>
        </p:nvSpPr>
        <p:spPr>
          <a:xfrm>
            <a:off x="457200" y="914400"/>
            <a:ext cx="7620000" cy="5486400"/>
          </a:xfrm>
        </p:spPr>
        <p:txBody>
          <a:bodyPr/>
          <a:lstStyle/>
          <a:p>
            <a:pPr eaLnBrk="1" hangingPunct="1"/>
            <a:r>
              <a:rPr lang="en-US" sz="2400" b="1" dirty="0" smtClean="0"/>
              <a:t>Indian Wildlife Protection Act, 1972</a:t>
            </a:r>
          </a:p>
          <a:p>
            <a:pPr eaLnBrk="1" hangingPunct="1"/>
            <a:r>
              <a:rPr lang="en-US" sz="2400" b="1" dirty="0" smtClean="0"/>
              <a:t>Biological Diversity Act, 2002</a:t>
            </a:r>
          </a:p>
          <a:p>
            <a:pPr eaLnBrk="1" hangingPunct="1"/>
            <a:r>
              <a:rPr lang="en-US" sz="2400" b="1" dirty="0" smtClean="0"/>
              <a:t>CITES : </a:t>
            </a:r>
            <a:r>
              <a:rPr lang="en-US" sz="2400" dirty="0" smtClean="0"/>
              <a:t>The Convention on International Trade in Endangered Species of wild fauna and flora.</a:t>
            </a:r>
          </a:p>
          <a:p>
            <a:pPr eaLnBrk="1" hangingPunct="1"/>
            <a:r>
              <a:rPr lang="en-US" sz="2400" b="1" dirty="0" smtClean="0"/>
              <a:t>World Conservation Union (formerly IUCN)</a:t>
            </a:r>
          </a:p>
          <a:p>
            <a:pPr eaLnBrk="1" hangingPunct="1">
              <a:buFontTx/>
              <a:buNone/>
            </a:pPr>
            <a:r>
              <a:rPr lang="en-US" sz="2400" dirty="0" smtClean="0"/>
              <a:t>   The International Union for the Conservation of Nature</a:t>
            </a:r>
          </a:p>
          <a:p>
            <a:pPr eaLnBrk="1" hangingPunct="1"/>
            <a:r>
              <a:rPr lang="en-US" sz="2400" dirty="0" smtClean="0"/>
              <a:t>Indian Board of Wildlife(IBWL)</a:t>
            </a:r>
          </a:p>
          <a:p>
            <a:pPr eaLnBrk="1" hangingPunct="1"/>
            <a:r>
              <a:rPr lang="en-US" sz="2400" dirty="0" smtClean="0"/>
              <a:t>WWF: Worldwide Fund for Nature</a:t>
            </a:r>
          </a:p>
          <a:p>
            <a:pPr eaLnBrk="1" hangingPunct="1"/>
            <a:r>
              <a:rPr lang="en-US" sz="2400" dirty="0" smtClean="0"/>
              <a:t>BNHS: Bombay Natural History Society</a:t>
            </a:r>
          </a:p>
          <a:p>
            <a:pPr eaLnBrk="1" hangingPunct="1"/>
            <a:r>
              <a:rPr lang="en-US" sz="2400" dirty="0" smtClean="0"/>
              <a:t>Wildlife </a:t>
            </a:r>
            <a:r>
              <a:rPr lang="en-US" sz="2400" dirty="0" err="1" smtClean="0"/>
              <a:t>Instt</a:t>
            </a:r>
            <a:r>
              <a:rPr lang="en-US" sz="2400" dirty="0" smtClean="0"/>
              <a:t>. of India, Dehradun</a:t>
            </a:r>
          </a:p>
          <a:p>
            <a:pPr eaLnBrk="1" hangingPunct="1"/>
            <a:r>
              <a:rPr lang="en-US" sz="2400" dirty="0" smtClean="0"/>
              <a:t>National Biodiversity Authority, Chennai.</a:t>
            </a:r>
          </a:p>
          <a:p>
            <a:pPr eaLnBrk="1" hangingPunct="1"/>
            <a:endParaRPr lang="en-US" sz="2000" dirty="0" smtClean="0"/>
          </a:p>
        </p:txBody>
      </p:sp>
    </p:spTree>
    <p:extLst>
      <p:ext uri="{BB962C8B-B14F-4D97-AF65-F5344CB8AC3E}">
        <p14:creationId xmlns:p14="http://schemas.microsoft.com/office/powerpoint/2010/main" xmlns="" val="233286900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p:cNvSpPr txBox="1">
            <a:spLocks/>
          </p:cNvSpPr>
          <p:nvPr/>
        </p:nvSpPr>
        <p:spPr>
          <a:xfrm>
            <a:off x="1600200" y="5562600"/>
            <a:ext cx="5486400" cy="804862"/>
          </a:xfrm>
          <a:prstGeom prst="rect">
            <a:avLst/>
          </a:prstGeom>
        </p:spPr>
        <p:txBody>
          <a:bodyPr>
            <a:normAutofit fontScale="92500" lnSpcReduction="10000"/>
          </a:bodyPr>
          <a:lstStyle/>
          <a:p>
            <a:pPr marL="342900" indent="-342900">
              <a:spcBef>
                <a:spcPct val="20000"/>
              </a:spcBef>
              <a:buFontTx/>
              <a:buBlip>
                <a:blip r:embed="rId2"/>
              </a:buBlip>
              <a:defRPr/>
            </a:pPr>
            <a:r>
              <a:rPr lang="en-GB" sz="5400" kern="0" dirty="0">
                <a:solidFill>
                  <a:srgbClr val="104031"/>
                </a:solidFill>
                <a:latin typeface="+mn-lt"/>
              </a:rPr>
              <a:t>THANK YOU</a:t>
            </a:r>
            <a:endParaRPr lang="en-US" sz="5400" kern="0" dirty="0">
              <a:solidFill>
                <a:srgbClr val="104031"/>
              </a:solidFill>
              <a:latin typeface="+mn-lt"/>
            </a:endParaRPr>
          </a:p>
        </p:txBody>
      </p:sp>
      <p:pic>
        <p:nvPicPr>
          <p:cNvPr id="4098" name="Picture 2"/>
          <p:cNvPicPr>
            <a:picLocks noGrp="1" noChangeAspect="1" noChangeArrowheads="1"/>
          </p:cNvPicPr>
          <p:nvPr>
            <p:ph idx="1"/>
          </p:nvPr>
        </p:nvPicPr>
        <p:blipFill>
          <a:blip r:embed="rId3"/>
          <a:srcRect/>
          <a:stretch>
            <a:fillRect/>
          </a:stretch>
        </p:blipFill>
        <p:spPr bwMode="auto">
          <a:xfrm>
            <a:off x="184826" y="533399"/>
            <a:ext cx="8120974" cy="4786029"/>
          </a:xfrm>
          <a:prstGeom prst="rect">
            <a:avLst/>
          </a:prstGeom>
          <a:noFill/>
          <a:ln w="9525">
            <a:noFill/>
            <a:miter lim="800000"/>
            <a:headEnd/>
            <a:tailEnd/>
          </a:ln>
          <a:effectLst/>
        </p:spPr>
      </p:pic>
    </p:spTree>
    <p:extLst>
      <p:ext uri="{BB962C8B-B14F-4D97-AF65-F5344CB8AC3E}">
        <p14:creationId xmlns:p14="http://schemas.microsoft.com/office/powerpoint/2010/main" xmlns="" val="41958595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620000" cy="639762"/>
          </a:xfrm>
        </p:spPr>
        <p:txBody>
          <a:bodyPr/>
          <a:lstStyle/>
          <a:p>
            <a:r>
              <a:rPr lang="en-IN" dirty="0" smtClean="0"/>
              <a:t>Ethical Value</a:t>
            </a:r>
            <a:endParaRPr lang="en-IN" dirty="0"/>
          </a:p>
        </p:txBody>
      </p:sp>
      <p:sp>
        <p:nvSpPr>
          <p:cNvPr id="3" name="Content Placeholder 2"/>
          <p:cNvSpPr>
            <a:spLocks noGrp="1"/>
          </p:cNvSpPr>
          <p:nvPr>
            <p:ph idx="1"/>
          </p:nvPr>
        </p:nvSpPr>
        <p:spPr>
          <a:xfrm>
            <a:off x="457200" y="838200"/>
            <a:ext cx="7696200" cy="2286000"/>
          </a:xfrm>
        </p:spPr>
        <p:txBody>
          <a:bodyPr>
            <a:normAutofit fontScale="92500" lnSpcReduction="10000"/>
          </a:bodyPr>
          <a:lstStyle/>
          <a:p>
            <a:r>
              <a:rPr lang="en-IN" dirty="0" smtClean="0"/>
              <a:t>“All Life must be preserved” based on “Live and let live”.</a:t>
            </a:r>
          </a:p>
          <a:p>
            <a:r>
              <a:rPr lang="en-IN" dirty="0" smtClean="0"/>
              <a:t>Every organism has the right to sustain on this planet and utilize the resources</a:t>
            </a:r>
          </a:p>
          <a:p>
            <a:r>
              <a:rPr lang="en-IN" dirty="0" smtClean="0"/>
              <a:t>This means we don’t use the species directly or indirectly, but we feel sorry about the loss of a species.</a:t>
            </a:r>
          </a:p>
          <a:p>
            <a:r>
              <a:rPr lang="en-IN" dirty="0" smtClean="0"/>
              <a:t>E.g.  Passenger Pigeon or Dodo </a:t>
            </a:r>
          </a:p>
          <a:p>
            <a:r>
              <a:rPr lang="en-IN" dirty="0" smtClean="0"/>
              <a:t>They have an existence value</a:t>
            </a:r>
            <a:endParaRPr lang="en-IN" dirty="0"/>
          </a:p>
        </p:txBody>
      </p:sp>
      <p:sp>
        <p:nvSpPr>
          <p:cNvPr id="4" name="Title 1"/>
          <p:cNvSpPr txBox="1">
            <a:spLocks/>
          </p:cNvSpPr>
          <p:nvPr/>
        </p:nvSpPr>
        <p:spPr>
          <a:xfrm>
            <a:off x="533400" y="3200400"/>
            <a:ext cx="7620000" cy="5334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r>
              <a:rPr lang="en-IN" dirty="0" smtClean="0"/>
              <a:t>Aesthetic </a:t>
            </a:r>
            <a:r>
              <a:rPr lang="en-IN" dirty="0" smtClean="0"/>
              <a:t>/ Ecotourism Value</a:t>
            </a:r>
            <a:endParaRPr lang="en-IN" dirty="0"/>
          </a:p>
        </p:txBody>
      </p:sp>
      <p:sp>
        <p:nvSpPr>
          <p:cNvPr id="6" name="Content Placeholder 2"/>
          <p:cNvSpPr txBox="1">
            <a:spLocks/>
          </p:cNvSpPr>
          <p:nvPr/>
        </p:nvSpPr>
        <p:spPr>
          <a:xfrm>
            <a:off x="304800" y="3733800"/>
            <a:ext cx="7696200" cy="2362200"/>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Tx/>
              <a:buBlip>
                <a:blip r:embed="rId2"/>
              </a:buBlip>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Tx/>
              <a:buBlip>
                <a:blip r:embed="rId2"/>
              </a:buBlip>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Tx/>
              <a:buBlip>
                <a:blip r:embed="rId2"/>
              </a:buBlip>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bg2">
                  <a:lumMod val="75000"/>
                </a:schemeClr>
              </a:buClr>
              <a:buFontTx/>
              <a:buBlip>
                <a:blip r:embed="rId2"/>
              </a:buBlip>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Tx/>
              <a:buBlip>
                <a:blip r:embed="rId2"/>
              </a:buBlip>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r>
              <a:rPr lang="en-IN" dirty="0"/>
              <a:t> </a:t>
            </a:r>
            <a:r>
              <a:rPr lang="en-IN" dirty="0" smtClean="0"/>
              <a:t>It is related to the scenic beauty of Biodiversity</a:t>
            </a:r>
          </a:p>
          <a:p>
            <a:r>
              <a:rPr lang="en-IN" dirty="0" smtClean="0"/>
              <a:t>The pleasure, excitement and visual peace of any area </a:t>
            </a:r>
          </a:p>
          <a:p>
            <a:r>
              <a:rPr lang="en-IN" dirty="0" smtClean="0"/>
              <a:t>Concept of Eco-tourism  and willingness to pay are gaining grounds, leading to monetary estimate for aesthetic value of biodiversity</a:t>
            </a:r>
          </a:p>
        </p:txBody>
      </p:sp>
    </p:spTree>
    <p:extLst>
      <p:ext uri="{BB962C8B-B14F-4D97-AF65-F5344CB8AC3E}">
        <p14:creationId xmlns:p14="http://schemas.microsoft.com/office/powerpoint/2010/main" xmlns="" val="8392183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620000" cy="639762"/>
          </a:xfrm>
        </p:spPr>
        <p:txBody>
          <a:bodyPr/>
          <a:lstStyle/>
          <a:p>
            <a:r>
              <a:rPr lang="en-IN" dirty="0" smtClean="0"/>
              <a:t>Option/ Research Value</a:t>
            </a:r>
            <a:endParaRPr lang="en-IN" dirty="0"/>
          </a:p>
        </p:txBody>
      </p:sp>
      <p:sp>
        <p:nvSpPr>
          <p:cNvPr id="3" name="Content Placeholder 2"/>
          <p:cNvSpPr>
            <a:spLocks noGrp="1"/>
          </p:cNvSpPr>
          <p:nvPr>
            <p:ph idx="1"/>
          </p:nvPr>
        </p:nvSpPr>
        <p:spPr>
          <a:xfrm>
            <a:off x="304800" y="990600"/>
            <a:ext cx="7696200" cy="2743200"/>
          </a:xfrm>
        </p:spPr>
        <p:txBody>
          <a:bodyPr>
            <a:normAutofit/>
          </a:bodyPr>
          <a:lstStyle/>
          <a:p>
            <a:r>
              <a:rPr lang="en-IN" dirty="0" smtClean="0"/>
              <a:t>This includes the potentials of biodiversity that are presently unknown and need to be explored.</a:t>
            </a:r>
          </a:p>
          <a:p>
            <a:r>
              <a:rPr lang="en-IN" dirty="0" smtClean="0"/>
              <a:t>This biological resources will be of importance in future if not today</a:t>
            </a:r>
          </a:p>
          <a:p>
            <a:r>
              <a:rPr lang="en-IN" dirty="0" err="1" smtClean="0"/>
              <a:t>Eg</a:t>
            </a:r>
            <a:r>
              <a:rPr lang="en-IN" dirty="0" smtClean="0"/>
              <a:t>. Marine animals – anti cancer drugs, </a:t>
            </a:r>
            <a:r>
              <a:rPr lang="en-IN" dirty="0" err="1" smtClean="0"/>
              <a:t>nutraceuticals</a:t>
            </a:r>
            <a:r>
              <a:rPr lang="en-IN" dirty="0" smtClean="0"/>
              <a:t>.</a:t>
            </a:r>
          </a:p>
          <a:p>
            <a:r>
              <a:rPr lang="en-IN" dirty="0" err="1" smtClean="0"/>
              <a:t>Catharanthus</a:t>
            </a:r>
            <a:r>
              <a:rPr lang="en-IN" dirty="0" smtClean="0"/>
              <a:t> (periwinkle) provide </a:t>
            </a:r>
            <a:r>
              <a:rPr lang="en-IN" dirty="0" err="1" smtClean="0"/>
              <a:t>vincristine</a:t>
            </a:r>
            <a:r>
              <a:rPr lang="en-IN" dirty="0" smtClean="0"/>
              <a:t> and </a:t>
            </a:r>
            <a:r>
              <a:rPr lang="en-IN" dirty="0" err="1" smtClean="0"/>
              <a:t>vinblistine</a:t>
            </a:r>
            <a:r>
              <a:rPr lang="en-IN" dirty="0" smtClean="0"/>
              <a:t> </a:t>
            </a:r>
            <a:r>
              <a:rPr lang="en-IN" dirty="0" smtClean="0"/>
              <a:t>alkaloids act as </a:t>
            </a:r>
            <a:r>
              <a:rPr lang="en-IN" u="sng" dirty="0" smtClean="0"/>
              <a:t>anti-cancer</a:t>
            </a:r>
            <a:r>
              <a:rPr lang="en-IN" dirty="0" smtClean="0"/>
              <a:t> drugs</a:t>
            </a:r>
          </a:p>
          <a:p>
            <a:pPr marL="114300" indent="0">
              <a:buNone/>
            </a:pPr>
            <a:endParaRPr lang="en-IN" dirty="0"/>
          </a:p>
        </p:txBody>
      </p:sp>
      <p:sp>
        <p:nvSpPr>
          <p:cNvPr id="4" name="Title 1"/>
          <p:cNvSpPr txBox="1">
            <a:spLocks/>
          </p:cNvSpPr>
          <p:nvPr/>
        </p:nvSpPr>
        <p:spPr>
          <a:xfrm>
            <a:off x="457200" y="3733800"/>
            <a:ext cx="7620000" cy="5334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r>
              <a:rPr lang="en-IN" dirty="0" smtClean="0"/>
              <a:t>Ecosystem </a:t>
            </a:r>
            <a:r>
              <a:rPr lang="en-IN" dirty="0" smtClean="0"/>
              <a:t>Service Value</a:t>
            </a:r>
            <a:endParaRPr lang="en-IN" dirty="0"/>
          </a:p>
        </p:txBody>
      </p:sp>
      <p:sp>
        <p:nvSpPr>
          <p:cNvPr id="6" name="Content Placeholder 2"/>
          <p:cNvSpPr txBox="1">
            <a:spLocks/>
          </p:cNvSpPr>
          <p:nvPr/>
        </p:nvSpPr>
        <p:spPr>
          <a:xfrm>
            <a:off x="228600" y="4343400"/>
            <a:ext cx="8001000" cy="2362200"/>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Tx/>
              <a:buBlip>
                <a:blip r:embed="rId2"/>
              </a:buBlip>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Tx/>
              <a:buBlip>
                <a:blip r:embed="rId2"/>
              </a:buBlip>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Tx/>
              <a:buBlip>
                <a:blip r:embed="rId2"/>
              </a:buBlip>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bg2">
                  <a:lumMod val="75000"/>
                </a:schemeClr>
              </a:buClr>
              <a:buFontTx/>
              <a:buBlip>
                <a:blip r:embed="rId2"/>
              </a:buBlip>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Tx/>
              <a:buBlip>
                <a:blip r:embed="rId2"/>
              </a:buBlip>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r>
              <a:rPr lang="en-IN" dirty="0"/>
              <a:t> I</a:t>
            </a:r>
            <a:r>
              <a:rPr lang="en-IN" dirty="0" smtClean="0"/>
              <a:t>t refers to ecosystem services, it is a non-consumptive value.</a:t>
            </a:r>
          </a:p>
          <a:p>
            <a:r>
              <a:rPr lang="en-IN" dirty="0" smtClean="0"/>
              <a:t>Each organism is a vital component of ecosystem (food chain &amp; webs). Ecosystem services are provided by every organism.</a:t>
            </a:r>
          </a:p>
          <a:p>
            <a:r>
              <a:rPr lang="en-IN" dirty="0" smtClean="0"/>
              <a:t>Ecosystem Services- nutrient cycling, nitrogen fixation, cycling of water, gaseous exchange, etc. It is the invaluable significance of </a:t>
            </a:r>
            <a:r>
              <a:rPr lang="en-IN" dirty="0" smtClean="0"/>
              <a:t>biodiversity. </a:t>
            </a:r>
            <a:endParaRPr lang="en-IN" dirty="0" smtClean="0"/>
          </a:p>
        </p:txBody>
      </p:sp>
    </p:spTree>
    <p:extLst>
      <p:ext uri="{BB962C8B-B14F-4D97-AF65-F5344CB8AC3E}">
        <p14:creationId xmlns:p14="http://schemas.microsoft.com/office/powerpoint/2010/main" xmlns="" val="349957511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BlackTie">
      <a:maj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1203</TotalTime>
  <Words>3904</Words>
  <Application>Microsoft Office PowerPoint</Application>
  <PresentationFormat>On-screen Show (4:3)</PresentationFormat>
  <Paragraphs>496</Paragraphs>
  <Slides>72</Slides>
  <Notes>0</Notes>
  <HiddenSlides>0</HiddenSlides>
  <MMClips>0</MMClips>
  <ScaleCrop>false</ScaleCrop>
  <HeadingPairs>
    <vt:vector size="4" baseType="variant">
      <vt:variant>
        <vt:lpstr>Theme</vt:lpstr>
      </vt:variant>
      <vt:variant>
        <vt:i4>1</vt:i4>
      </vt:variant>
      <vt:variant>
        <vt:lpstr>Slide Titles</vt:lpstr>
      </vt:variant>
      <vt:variant>
        <vt:i4>72</vt:i4>
      </vt:variant>
    </vt:vector>
  </HeadingPairs>
  <TitlesOfParts>
    <vt:vector size="73" baseType="lpstr">
      <vt:lpstr>Adjacency</vt:lpstr>
      <vt:lpstr>Biodiversity &amp; Its Conservation</vt:lpstr>
      <vt:lpstr>Biodiversity ???</vt:lpstr>
      <vt:lpstr>Hierarchy of biodiversity</vt:lpstr>
      <vt:lpstr>Levels of Biodiversity….</vt:lpstr>
      <vt:lpstr>Values of Biodiversity…</vt:lpstr>
      <vt:lpstr>Consumptive use Value</vt:lpstr>
      <vt:lpstr>Productive Use Values</vt:lpstr>
      <vt:lpstr>Ethical Value</vt:lpstr>
      <vt:lpstr>Option/ Research Value</vt:lpstr>
      <vt:lpstr>Global Biodiversity….</vt:lpstr>
      <vt:lpstr>Global Biodiversity</vt:lpstr>
      <vt:lpstr>Did u know this..?????</vt:lpstr>
      <vt:lpstr>Biodiversity at National Level (Indian)</vt:lpstr>
      <vt:lpstr>India – as a Mega-Diversity Nation</vt:lpstr>
      <vt:lpstr>Biogeographical Regions of India </vt:lpstr>
      <vt:lpstr>Endemism</vt:lpstr>
      <vt:lpstr>Hotspots of Biodiversity</vt:lpstr>
      <vt:lpstr>Biodiversity Hotspots</vt:lpstr>
      <vt:lpstr>List of Hotspots</vt:lpstr>
      <vt:lpstr>North-Eastern Himalayas</vt:lpstr>
      <vt:lpstr>Western Ghats</vt:lpstr>
      <vt:lpstr>INDO-BURMA</vt:lpstr>
      <vt:lpstr>Threats to biodiversity</vt:lpstr>
      <vt:lpstr>Loss of habitat</vt:lpstr>
      <vt:lpstr>Poaching</vt:lpstr>
      <vt:lpstr>Slide 26</vt:lpstr>
      <vt:lpstr>Man Animal conflict </vt:lpstr>
      <vt:lpstr>Pollution</vt:lpstr>
      <vt:lpstr>Slide 29</vt:lpstr>
      <vt:lpstr>Introduction of Exotic / Invasive  species</vt:lpstr>
      <vt:lpstr>Global Warming and Climate Change</vt:lpstr>
      <vt:lpstr>Coral Bleaching</vt:lpstr>
      <vt:lpstr>Threatened Categories…..</vt:lpstr>
      <vt:lpstr>Categories</vt:lpstr>
      <vt:lpstr>Slide 35</vt:lpstr>
      <vt:lpstr>Slide 36</vt:lpstr>
      <vt:lpstr>Slide 37</vt:lpstr>
      <vt:lpstr>Endangered species of India </vt:lpstr>
      <vt:lpstr>Slide 39</vt:lpstr>
      <vt:lpstr>Slide 40</vt:lpstr>
      <vt:lpstr>Slide 41</vt:lpstr>
      <vt:lpstr>Extinct Species…..</vt:lpstr>
      <vt:lpstr>Asiatic Cheetah    (Acinonyx jubatus ssp. venaticus) </vt:lpstr>
      <vt:lpstr>Pink Headed Duck   (Rhodonessa  caryophyllacea)</vt:lpstr>
      <vt:lpstr>Slide 45</vt:lpstr>
      <vt:lpstr>Endangered Flora...</vt:lpstr>
      <vt:lpstr>Western Flytrap   (Ceropegia fantastica)  “Critically Endangered”</vt:lpstr>
      <vt:lpstr>Dalzell’s Frerea  (Frerea indica) “Endangered”</vt:lpstr>
      <vt:lpstr>Endangered Fauna….</vt:lpstr>
      <vt:lpstr>Tiger (Panthera tigris) “Endangered” </vt:lpstr>
      <vt:lpstr>Asiatic Lion (Panthera leo)   “Critically Endangered”</vt:lpstr>
      <vt:lpstr>Asian Elephant  (Elephas maximus)  “Endangered”</vt:lpstr>
      <vt:lpstr> Indian Vulture (Gyps Bengalensis, G. Himalayensis) “Endangered”</vt:lpstr>
      <vt:lpstr>5. Lion-tailed Macaque  (Macaca silenus) “Endangered”</vt:lpstr>
      <vt:lpstr>Man-wild life conflicts:</vt:lpstr>
      <vt:lpstr>Biodiversity Conservation</vt:lpstr>
      <vt:lpstr>Conservation Measures</vt:lpstr>
      <vt:lpstr>Protected Areas</vt:lpstr>
      <vt:lpstr>List…..</vt:lpstr>
      <vt:lpstr>Biosphere Reserve</vt:lpstr>
      <vt:lpstr>National Parks</vt:lpstr>
      <vt:lpstr>Wildlife  Sanctuary</vt:lpstr>
      <vt:lpstr>TIGER RESERVES</vt:lpstr>
      <vt:lpstr>Tiger Reserves: 40 NP’s are TR</vt:lpstr>
      <vt:lpstr>Important National parks , Sanctuaries</vt:lpstr>
      <vt:lpstr>Slide 66</vt:lpstr>
      <vt:lpstr>Slide 67</vt:lpstr>
      <vt:lpstr>Slide 68</vt:lpstr>
      <vt:lpstr>Practiced Conservation Measures</vt:lpstr>
      <vt:lpstr>Ex situ conservation</vt:lpstr>
      <vt:lpstr>Legislation and Organizations</vt:lpstr>
      <vt:lpstr>Slide 72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Chahar</cp:lastModifiedBy>
  <cp:revision>98</cp:revision>
  <dcterms:created xsi:type="dcterms:W3CDTF">2006-08-16T00:00:00Z</dcterms:created>
  <dcterms:modified xsi:type="dcterms:W3CDTF">2019-11-14T05:31:16Z</dcterms:modified>
</cp:coreProperties>
</file>